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8" r:id="rId1"/>
  </p:sldMasterIdLst>
  <p:notesMasterIdLst>
    <p:notesMasterId r:id="rId33"/>
  </p:notesMasterIdLst>
  <p:handoutMasterIdLst>
    <p:handoutMasterId r:id="rId34"/>
  </p:handoutMasterIdLst>
  <p:sldIdLst>
    <p:sldId id="494" r:id="rId2"/>
    <p:sldId id="497" r:id="rId3"/>
    <p:sldId id="450" r:id="rId4"/>
    <p:sldId id="495" r:id="rId5"/>
    <p:sldId id="496" r:id="rId6"/>
    <p:sldId id="521" r:id="rId7"/>
    <p:sldId id="498" r:id="rId8"/>
    <p:sldId id="520" r:id="rId9"/>
    <p:sldId id="499" r:id="rId10"/>
    <p:sldId id="500" r:id="rId11"/>
    <p:sldId id="509" r:id="rId12"/>
    <p:sldId id="511" r:id="rId13"/>
    <p:sldId id="514" r:id="rId14"/>
    <p:sldId id="515" r:id="rId15"/>
    <p:sldId id="522" r:id="rId16"/>
    <p:sldId id="516" r:id="rId17"/>
    <p:sldId id="523" r:id="rId18"/>
    <p:sldId id="528" r:id="rId19"/>
    <p:sldId id="517" r:id="rId20"/>
    <p:sldId id="524" r:id="rId21"/>
    <p:sldId id="529" r:id="rId22"/>
    <p:sldId id="518" r:id="rId23"/>
    <p:sldId id="525" r:id="rId24"/>
    <p:sldId id="530" r:id="rId25"/>
    <p:sldId id="519" r:id="rId26"/>
    <p:sldId id="526" r:id="rId27"/>
    <p:sldId id="501" r:id="rId28"/>
    <p:sldId id="510" r:id="rId29"/>
    <p:sldId id="512" r:id="rId30"/>
    <p:sldId id="513" r:id="rId31"/>
    <p:sldId id="52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1" autoAdjust="0"/>
    <p:restoredTop sz="85020" autoAdjust="0"/>
  </p:normalViewPr>
  <p:slideViewPr>
    <p:cSldViewPr snapToGrid="0" showGuides="1">
      <p:cViewPr varScale="1">
        <p:scale>
          <a:sx n="57" d="100"/>
          <a:sy n="57" d="100"/>
        </p:scale>
        <p:origin x="900" y="32"/>
      </p:cViewPr>
      <p:guideLst>
        <p:guide orient="horz" pos="936"/>
        <p:guide orient="horz" pos="39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15" d="100"/>
          <a:sy n="115" d="100"/>
        </p:scale>
        <p:origin x="507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20/09/2023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20/09/2023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
##-AccessibilityAssistant: Skip layout check-##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76898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4005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5157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61402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66106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967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36162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6772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21206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62562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7189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82553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87216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Variance explained line: Not going in too much depth</a:t>
            </a:r>
          </a:p>
          <a:p>
            <a:r>
              <a:rPr lang="en-GB" dirty="0"/>
              <a:t>You are taking the variance for each component/total variance</a:t>
            </a:r>
          </a:p>
          <a:p>
            <a:r>
              <a:rPr lang="en-GB" dirty="0"/>
              <a:t>In other words- how much does each component contribute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62832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0060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21658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Ggplot</a:t>
            </a:r>
            <a:r>
              <a:rPr lang="en-GB" dirty="0"/>
              <a:t> can give basic elbow (</a:t>
            </a:r>
            <a:r>
              <a:rPr lang="en-GB" dirty="0" err="1"/>
              <a:t>skree</a:t>
            </a:r>
            <a:r>
              <a:rPr lang="en-GB" dirty="0"/>
              <a:t>) plot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72108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Squared cosine: Don’t need to remember why, just remember </a:t>
            </a:r>
          </a:p>
          <a:p>
            <a:r>
              <a:rPr lang="en-GB" dirty="0"/>
              <a:t>cos squared is </a:t>
            </a:r>
            <a:r>
              <a:rPr lang="en-US" dirty="0"/>
              <a:t>contribution of a component to the squared distance of the observation to the origin</a:t>
            </a:r>
          </a:p>
          <a:p>
            <a:r>
              <a:rPr lang="en-US" dirty="0"/>
              <a:t>You need a different library for this- will go through in practical session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26464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19862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79652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65960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8237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
##-AccessibilityAssistant: Skip layout check-##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05944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Will go through code in practical session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51402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5688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60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9632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3748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1198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1852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3856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hyperlink" Target="http://www.designguide.ku.dk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image.ku.dk/shared/aZwD18034DnM3TYEw9XagEF6kxI6MLkV" TargetMode="Externa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/>
              <a:t>Klik for at tilføje titel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/>
              <a:t>Navn på oplægsholder, KU-enhed, sted og dato</a:t>
            </a:r>
            <a:endParaRPr lang="en-GB" dirty="0"/>
          </a:p>
        </p:txBody>
      </p:sp>
      <p:sp>
        <p:nvSpPr>
          <p:cNvPr id="4" name="Pladsholder til dato 3" hidden="1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C1939100-E010-4143-9AE4-D4252D808A58}" type="datetime1">
              <a:rPr lang="en-GB" smtClean="0"/>
              <a:t>20/09/2023</a:t>
            </a:fld>
            <a:endParaRPr lang="en-GB" dirty="0"/>
          </a:p>
        </p:txBody>
      </p:sp>
      <p:sp>
        <p:nvSpPr>
          <p:cNvPr id="5" name="Pladsholder til sidefod 4" hidden="1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 hidden="1"/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28775"/>
            <a:ext cx="11012487" cy="4673600"/>
          </a:xfrm>
          <a:solidFill>
            <a:schemeClr val="bg1">
              <a:lumMod val="75000"/>
            </a:schemeClr>
          </a:solidFill>
        </p:spPr>
        <p:txBody>
          <a:bodyPr lIns="0" tIns="1080000" rIns="0" anchor="ctr" anchorCtr="0"/>
          <a:lstStyle>
            <a:lvl1pPr marL="0" indent="0" algn="ctr">
              <a:buNone/>
              <a:defRPr sz="2400" b="0" i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Klik på ikonet, hvis du vil indsætte et billede 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/>
              <a:t>Klik for at tilføje overskrift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DCA84-DC5F-4F54-86C4-3A3F71268220}" type="datetime1">
              <a:rPr lang="en-GB" smtClean="0"/>
              <a:t>20/09/2023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 baseline="0"/>
            </a:lvl1pPr>
          </a:lstStyle>
          <a:p>
            <a:r>
              <a:rPr lang="en-GB"/>
              <a:t>Klik for at tilføje overskrift</a:t>
            </a:r>
            <a:endParaRPr lang="en-GB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F1A1-6766-441F-9F00-E93D521E50F3}" type="datetime1">
              <a:rPr lang="en-GB" smtClean="0"/>
              <a:t>20/09/2023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4256D-1A02-4FDD-AA38-4D8490006FD4}" type="datetime1">
              <a:rPr lang="en-GB" smtClean="0"/>
              <a:t>20/09/2023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dato 3" hidden="1">
            <a:extLst>
              <a:ext uri="{FF2B5EF4-FFF2-40B4-BE49-F238E27FC236}">
                <a16:creationId xmlns:a16="http://schemas.microsoft.com/office/drawing/2014/main" id="{619D26E9-5B2E-9EAD-7ADF-91C2F6F527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60A4E1C7-F811-4F51-BDA9-17EBB9618420}" type="datetime1">
              <a:rPr lang="en-GB" smtClean="0"/>
              <a:t>20/09/2023</a:t>
            </a:fld>
            <a:endParaRPr lang="en-GB" dirty="0"/>
          </a:p>
        </p:txBody>
      </p:sp>
      <p:sp>
        <p:nvSpPr>
          <p:cNvPr id="4" name="Pladsholder til sidefod 4" hidden="1">
            <a:extLst>
              <a:ext uri="{FF2B5EF4-FFF2-40B4-BE49-F238E27FC236}">
                <a16:creationId xmlns:a16="http://schemas.microsoft.com/office/drawing/2014/main" id="{8A951072-2ED2-FF27-14A1-979FCDF1E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5" name="Pladsholder til slidenummer 5" hidden="1">
            <a:extLst>
              <a:ext uri="{FF2B5EF4-FFF2-40B4-BE49-F238E27FC236}">
                <a16:creationId xmlns:a16="http://schemas.microsoft.com/office/drawing/2014/main" id="{E8D58753-B44C-E044-E735-982626059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7575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to bulletli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1008062"/>
          </a:xfrm>
        </p:spPr>
        <p:txBody>
          <a:bodyPr tIns="154800"/>
          <a:lstStyle>
            <a:lvl1pPr>
              <a:defRPr sz="6600" b="1" i="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tilføj overskrift</a:t>
            </a:r>
            <a:endParaRPr lang="en-GB" dirty="0"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2239315"/>
            <a:ext cx="5356800" cy="4063060"/>
          </a:xfrm>
        </p:spPr>
        <p:txBody>
          <a:bodyPr vert="horz" lIns="0" tIns="0" rIns="0" bIns="0" rtlCol="0">
            <a:noAutofit/>
          </a:bodyPr>
          <a:lstStyle>
            <a:lvl1pPr marL="363600" marR="0" indent="-363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b="0" i="0" baseline="0" dirty="0" smtClean="0">
                <a:solidFill>
                  <a:schemeClr val="tx1"/>
                </a:solidFill>
              </a:defRPr>
            </a:lvl1pPr>
            <a:lvl2pPr>
              <a:defRPr lang="da-DK" b="0" i="0" baseline="0" dirty="0" smtClean="0">
                <a:solidFill>
                  <a:schemeClr val="tx1"/>
                </a:solidFill>
              </a:defRPr>
            </a:lvl2pPr>
            <a:lvl3pPr>
              <a:defRPr lang="da-DK" b="0" i="0" baseline="0" dirty="0" smtClean="0">
                <a:solidFill>
                  <a:schemeClr val="tx1"/>
                </a:solidFill>
              </a:defRPr>
            </a:lvl3pPr>
            <a:lvl4pPr marL="1072800" indent="-352800">
              <a:lnSpc>
                <a:spcPct val="90000"/>
              </a:lnSpc>
              <a:buFont typeface="Arial" panose="020B0604020202020204" pitchFamily="34" charset="0"/>
              <a:buChar char="•"/>
              <a:defRPr lang="da-DK" b="0" i="0" baseline="0" dirty="0" smtClean="0">
                <a:solidFill>
                  <a:schemeClr val="tx1"/>
                </a:solidFill>
              </a:defRPr>
            </a:lvl4pPr>
            <a:lvl5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5pPr>
            <a:lvl6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6pPr>
            <a:lvl7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7pPr>
            <a:lvl8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8pPr>
            <a:lvl9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/>
              <a:t>Klik for at indsætte tekst</a:t>
            </a:r>
          </a:p>
          <a:p>
            <a:pPr lvl="1"/>
            <a:r>
              <a:rPr lang="en-GB"/>
              <a:t>2</a:t>
            </a:r>
          </a:p>
          <a:p>
            <a:pPr lvl="2"/>
            <a:r>
              <a:rPr lang="en-GB"/>
              <a:t>3</a:t>
            </a:r>
          </a:p>
          <a:p>
            <a:pPr lvl="3"/>
            <a:r>
              <a:rPr lang="en-GB"/>
              <a:t>4</a:t>
            </a:r>
          </a:p>
          <a:p>
            <a:pPr lvl="4"/>
            <a:r>
              <a:rPr lang="en-GB"/>
              <a:t>5</a:t>
            </a:r>
          </a:p>
          <a:p>
            <a:pPr lvl="5"/>
            <a:r>
              <a:rPr lang="en-GB"/>
              <a:t>6</a:t>
            </a:r>
          </a:p>
          <a:p>
            <a:pPr lvl="6"/>
            <a:r>
              <a:rPr lang="en-GB"/>
              <a:t>7</a:t>
            </a:r>
          </a:p>
          <a:p>
            <a:pPr lvl="7"/>
            <a:r>
              <a:rPr lang="en-GB"/>
              <a:t>8</a:t>
            </a:r>
          </a:p>
          <a:p>
            <a:pPr lvl="8"/>
            <a:r>
              <a:rPr lang="en-GB"/>
              <a:t>9</a:t>
            </a:r>
            <a:endParaRPr lang="en-GB" dirty="0"/>
          </a:p>
        </p:txBody>
      </p:sp>
      <p:sp>
        <p:nvSpPr>
          <p:cNvPr id="14" name="Pladsholder til indhold 3">
            <a:extLst>
              <a:ext uri="{FF2B5EF4-FFF2-40B4-BE49-F238E27FC236}">
                <a16:creationId xmlns:a16="http://schemas.microsoft.com/office/drawing/2014/main" id="{D13A21B6-F7F5-D15B-402D-6C21868F87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6000" y="2239315"/>
            <a:ext cx="5356800" cy="4063061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 marL="1072800" indent="-352800">
              <a:lnSpc>
                <a:spcPct val="90000"/>
              </a:lnSpc>
              <a:defRPr lang="da-DK" b="0" i="0" baseline="0" dirty="0" smtClean="0"/>
            </a:lvl3pPr>
            <a:lvl4pPr marL="1072800" indent="-352800">
              <a:lnSpc>
                <a:spcPct val="90000"/>
              </a:lnSpc>
              <a:buFont typeface="Arial" panose="020B0604020202020204" pitchFamily="34" charset="0"/>
              <a:buChar char="•"/>
              <a:defRPr lang="da-DK" dirty="0" smtClean="0"/>
            </a:lvl4pPr>
            <a:lvl5pPr marL="1072800" indent="-352800">
              <a:lnSpc>
                <a:spcPct val="90000"/>
              </a:lnSpc>
              <a:defRPr lang="da-DK" dirty="0"/>
            </a:lvl5pPr>
            <a:lvl6pPr marL="1072800" indent="-352800">
              <a:lnSpc>
                <a:spcPct val="90000"/>
              </a:lnSpc>
              <a:defRPr/>
            </a:lvl6pPr>
            <a:lvl7pPr marL="1072800" indent="-352800">
              <a:lnSpc>
                <a:spcPct val="90000"/>
              </a:lnSpc>
              <a:defRPr/>
            </a:lvl7pPr>
            <a:lvl8pPr marL="1072800" indent="-352800">
              <a:lnSpc>
                <a:spcPct val="90000"/>
              </a:lnSpc>
              <a:buFont typeface="Arial" panose="020B0604020202020204" pitchFamily="34" charset="0"/>
              <a:buChar char="•"/>
              <a:defRPr/>
            </a:lvl8pPr>
            <a:lvl9pPr marL="1072800" indent="-352800">
              <a:lnSpc>
                <a:spcPct val="90000"/>
              </a:lnSpc>
              <a:defRPr/>
            </a:lvl9pPr>
          </a:lstStyle>
          <a:p>
            <a:pPr lvl="0"/>
            <a:r>
              <a:rPr lang="en-GB"/>
              <a:t>Klik for at indsætte tekst</a:t>
            </a:r>
          </a:p>
          <a:p>
            <a:pPr lvl="1"/>
            <a:r>
              <a:rPr lang="en-GB"/>
              <a:t>Andet niveau</a:t>
            </a:r>
          </a:p>
          <a:p>
            <a:pPr lvl="2"/>
            <a:r>
              <a:rPr lang="en-GB"/>
              <a:t>Tredje niveau</a:t>
            </a:r>
          </a:p>
          <a:p>
            <a:pPr lvl="3"/>
            <a:r>
              <a:rPr lang="en-GB"/>
              <a:t>4</a:t>
            </a:r>
          </a:p>
          <a:p>
            <a:pPr lvl="4"/>
            <a:r>
              <a:rPr lang="en-GB"/>
              <a:t>5</a:t>
            </a:r>
          </a:p>
          <a:p>
            <a:pPr lvl="5"/>
            <a:r>
              <a:rPr lang="en-GB"/>
              <a:t>6</a:t>
            </a:r>
          </a:p>
          <a:p>
            <a:pPr lvl="6"/>
            <a:r>
              <a:rPr lang="en-GB"/>
              <a:t>7</a:t>
            </a:r>
          </a:p>
          <a:p>
            <a:pPr lvl="7"/>
            <a:r>
              <a:rPr lang="en-GB"/>
              <a:t>8</a:t>
            </a:r>
          </a:p>
          <a:p>
            <a:pPr lvl="8"/>
            <a:r>
              <a:rPr lang="en-GB"/>
              <a:t>9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08259-92F1-4C32-A312-C73CE2167131}" type="datetime1">
              <a:rPr lang="en-GB" smtClean="0"/>
              <a:t>20/09/2023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779C41-6576-A494-B4DF-8A34076DB9A1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>
                <a:solidFill>
                  <a:schemeClr val="bg1"/>
                </a:solidFill>
                <a:latin typeface="Microsoft New Tai Lue"/>
              </a:rPr>
              <a:t>Fremhæv ord </a:t>
            </a:r>
            <a:r>
              <a:rPr lang="en-GB" sz="1400" b="0">
                <a:solidFill>
                  <a:schemeClr val="bg1"/>
                </a:solidFill>
                <a:latin typeface="Microsoft New Tai Lue"/>
              </a:rPr>
              <a:t>i overskrift ved at bruge </a:t>
            </a:r>
            <a:r>
              <a:rPr lang="en-GB" sz="1400" b="1">
                <a:solidFill>
                  <a:schemeClr val="bg1"/>
                </a:solidFill>
                <a:latin typeface="Microsoft New Tai Lue"/>
              </a:rPr>
              <a:t>fed skrift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4263816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934" userDrawn="1">
          <p15:clr>
            <a:srgbClr val="F26B43"/>
          </p15:clr>
        </p15:guide>
        <p15:guide id="2" pos="3746" userDrawn="1">
          <p15:clr>
            <a:srgbClr val="F26B43"/>
          </p15:clr>
        </p15:guide>
        <p15:guide id="3" orient="horz" pos="1410" userDrawn="1">
          <p15:clr>
            <a:srgbClr val="F26B43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én bullet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3599"/>
          </a:xfrm>
        </p:spPr>
        <p:txBody>
          <a:bodyPr/>
          <a:lstStyle>
            <a:lvl1pPr>
              <a:defRPr sz="3200" b="1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Klik for at tilføje overskrift</a:t>
            </a:r>
            <a:endParaRPr lang="en-GB" dirty="0"/>
          </a:p>
        </p:txBody>
      </p:sp>
      <p:sp>
        <p:nvSpPr>
          <p:cNvPr id="3" name="Pladsholder til indhold 3"/>
          <p:cNvSpPr>
            <a:spLocks noGrp="1"/>
          </p:cNvSpPr>
          <p:nvPr>
            <p:ph idx="1" hasCustomPrompt="1"/>
          </p:nvPr>
        </p:nvSpPr>
        <p:spPr>
          <a:xfrm>
            <a:off x="588963" y="1628775"/>
            <a:ext cx="11012488" cy="4673600"/>
          </a:xfrm>
        </p:spPr>
        <p:txBody>
          <a:bodyPr vert="horz" lIns="0" tIns="0" rIns="0" bIns="0" rtlCol="0">
            <a:noAutofit/>
          </a:bodyPr>
          <a:lstStyle>
            <a:lvl1pPr marL="342900" indent="-342900">
              <a:buFont typeface="Arial" panose="020B0604020202020204" pitchFamily="34" charset="0"/>
              <a:buChar char="•"/>
              <a:defRPr lang="da-DK" sz="3200" b="0" i="0" baseline="0" dirty="0" smtClean="0">
                <a:solidFill>
                  <a:schemeClr val="tx1"/>
                </a:solidFill>
              </a:defRPr>
            </a:lvl1pPr>
            <a:lvl2pPr>
              <a:defRPr lang="da-DK" b="0" i="0" baseline="0" dirty="0" smtClean="0">
                <a:solidFill>
                  <a:schemeClr val="tx1"/>
                </a:solidFill>
              </a:defRPr>
            </a:lvl2pPr>
            <a:lvl3pPr>
              <a:defRPr lang="da-DK" b="0" i="0" baseline="0" dirty="0" smtClean="0">
                <a:solidFill>
                  <a:schemeClr val="tx1"/>
                </a:solidFill>
              </a:defRPr>
            </a:lvl3pPr>
            <a:lvl4pPr marL="1072800" indent="-3528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GB"/>
              <a:t>Klik for at indsætte tekst</a:t>
            </a:r>
          </a:p>
          <a:p>
            <a:pPr lvl="1"/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5082-3ECA-430B-8AFE-6C0254841555}" type="datetime1">
              <a:rPr lang="en-GB" smtClean="0"/>
              <a:t>20/09/2023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1748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kstfelt 8">
            <a:extLst>
              <a:ext uri="{FF2B5EF4-FFF2-40B4-BE49-F238E27FC236}">
                <a16:creationId xmlns:a16="http://schemas.microsoft.com/office/drawing/2014/main" id="{3E866D85-79EE-184D-80E1-3ED545621736}"/>
              </a:ext>
            </a:extLst>
          </p:cNvPr>
          <p:cNvSpPr txBox="1"/>
          <p:nvPr userDrawn="1"/>
        </p:nvSpPr>
        <p:spPr>
          <a:xfrm>
            <a:off x="421280" y="612884"/>
            <a:ext cx="1167618" cy="8714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sz="15000" b="1">
                <a:solidFill>
                  <a:schemeClr val="tx1"/>
                </a:solidFill>
              </a:rPr>
              <a:t>”</a:t>
            </a:r>
            <a:endParaRPr lang="en-GB" sz="15000" b="1" dirty="0">
              <a:solidFill>
                <a:schemeClr val="tx1"/>
              </a:solidFill>
            </a:endParaRPr>
          </a:p>
        </p:txBody>
      </p:sp>
      <p:sp>
        <p:nvSpPr>
          <p:cNvPr id="11" name="Pladsholder til tekst 9">
            <a:extLst>
              <a:ext uri="{FF2B5EF4-FFF2-40B4-BE49-F238E27FC236}">
                <a16:creationId xmlns:a16="http://schemas.microsoft.com/office/drawing/2014/main" id="{1B53F7DA-513D-4E4A-A901-E83A56F29A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Klik for at tilføje tekst</a:t>
            </a:r>
            <a:endParaRPr lang="en-GB" dirty="0"/>
          </a:p>
        </p:txBody>
      </p:sp>
      <p:sp>
        <p:nvSpPr>
          <p:cNvPr id="12" name="Pladsholder til tekst 14">
            <a:extLst>
              <a:ext uri="{FF2B5EF4-FFF2-40B4-BE49-F238E27FC236}">
                <a16:creationId xmlns:a16="http://schemas.microsoft.com/office/drawing/2014/main" id="{E095D626-8544-1B49-AD85-894AF40118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0400" y="5934971"/>
            <a:ext cx="11012400" cy="367404"/>
          </a:xfrm>
        </p:spPr>
        <p:txBody>
          <a:bodyPr anchor="b" anchorCtr="0">
            <a:noAutofit/>
          </a:bodyPr>
          <a:lstStyle>
            <a:lvl1pPr marL="0" indent="0">
              <a:spcBef>
                <a:spcPts val="500"/>
              </a:spcBef>
              <a:buNone/>
              <a:defRPr sz="24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Navn, kilde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52271-5E3D-4E06-BC0A-7C1022408CCC}" type="datetime1">
              <a:rPr lang="en-GB" smtClean="0"/>
              <a:t>20/09/2023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9868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06056-13C4-B341-9D8B-68EA383036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527812"/>
            <a:ext cx="12192000" cy="955506"/>
          </a:xfrm>
          <a:noFill/>
        </p:spPr>
        <p:txBody>
          <a:bodyPr anchor="b" anchorCtr="0"/>
          <a:lstStyle>
            <a:lvl1pPr marL="0" indent="0" algn="ctr">
              <a:buFontTx/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Klik for at indsætte tekst</a:t>
            </a:r>
            <a:endParaRPr lang="en-GB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FA67884-B97F-CB46-AABC-75F5273BB9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3559852"/>
            <a:ext cx="12192000" cy="955506"/>
          </a:xfrm>
          <a:noFill/>
        </p:spPr>
        <p:txBody>
          <a:bodyPr/>
          <a:lstStyle>
            <a:lvl1pPr marL="0" indent="0" algn="ctr">
              <a:buFontTx/>
              <a:buNone/>
              <a:defRPr sz="66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Klik for at indsætte tekst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593FE-D5FA-4E0E-8FFF-8F10D57A1EC1}" type="datetime1">
              <a:rPr lang="en-GB" smtClean="0"/>
              <a:t>20/09/2023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5453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F7CB8-A29D-FD7D-E01C-9FA290029336}"/>
              </a:ext>
            </a:extLst>
          </p:cNvPr>
          <p:cNvSpPr>
            <a:spLocks noGrp="1" noChangeAspect="1"/>
          </p:cNvSpPr>
          <p:nvPr>
            <p:ph type="body" sz="quarter" idx="38" hasCustomPrompt="1"/>
          </p:nvPr>
        </p:nvSpPr>
        <p:spPr>
          <a:xfrm>
            <a:off x="593043" y="992701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spcBef>
                <a:spcPts val="0"/>
              </a:spcBef>
              <a:buNone/>
              <a:defRPr sz="6000" b="1"/>
            </a:lvl1pPr>
          </a:lstStyle>
          <a:p>
            <a:pPr lvl="0"/>
            <a:r>
              <a:rPr lang="en-GB"/>
              <a:t>1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0999F43-7DCD-0386-4C37-C66F637D75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35309" y="992701"/>
            <a:ext cx="3590534" cy="1162800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2800" b="1"/>
            </a:lvl1pPr>
            <a:lvl2pPr marL="0" indent="0">
              <a:buNone/>
              <a:defRPr sz="2800" b="1"/>
            </a:lvl2pPr>
            <a:lvl3pPr marL="0" indent="0">
              <a:buNone/>
              <a:defRPr sz="2800" b="1"/>
            </a:lvl3pPr>
            <a:lvl4pPr marL="0" indent="0">
              <a:buNone/>
              <a:defRPr sz="2800" b="1"/>
            </a:lvl4pPr>
            <a:lvl5pPr marL="0" indent="0">
              <a:buNone/>
              <a:defRPr sz="2800" b="1"/>
            </a:lvl5pPr>
          </a:lstStyle>
          <a:p>
            <a:pPr lvl="0"/>
            <a:r>
              <a:rPr lang="en-GB"/>
              <a:t>Indsæt tekst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A0FE321-409A-CB41-0D2F-3A239A66393D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6092802" y="911224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</a:lstStyle>
          <a:p>
            <a:pPr lvl="0"/>
            <a:r>
              <a:rPr lang="en-GB"/>
              <a:t>2</a:t>
            </a:r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85D9037-4808-3FB4-8291-164C228C83E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438265" y="911224"/>
            <a:ext cx="3705822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/>
              <a:t>Indsæt tekst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4F98610-1AA8-ED76-CB97-422A1761A39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272868" y="2409825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/>
              <a:t>3</a:t>
            </a:r>
            <a:endParaRPr lang="en-GB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4C99C31-A019-EB05-99AD-9B5C4892C3E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620656" y="2409825"/>
            <a:ext cx="3113087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buNone/>
              <a:defRPr sz="2800" b="1"/>
            </a:lvl2pPr>
            <a:lvl3pPr marL="0" indent="0">
              <a:buNone/>
              <a:defRPr sz="2800" b="1"/>
            </a:lvl3pPr>
            <a:lvl4pPr marL="0" indent="0">
              <a:buNone/>
              <a:defRPr sz="2800" b="1"/>
            </a:lvl4pPr>
            <a:lvl5pPr marL="0" indent="0">
              <a:buNone/>
              <a:defRPr sz="2800" b="1"/>
            </a:lvl5pPr>
          </a:lstStyle>
          <a:p>
            <a:pPr lvl="0"/>
            <a:r>
              <a:rPr lang="en-GB"/>
              <a:t>Indsæt tekst</a:t>
            </a:r>
            <a:endParaRPr lang="en-GB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A112A83-1D6E-E31B-3869-56E056FE8E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188200" y="2970213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/>
              <a:t>4</a:t>
            </a:r>
            <a:endParaRPr lang="en-GB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5507CD6-BB87-26DA-1CB3-C86DBC2ACD1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535988" y="2970213"/>
            <a:ext cx="3065462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/>
              <a:t>Indsæt tekst</a:t>
            </a:r>
            <a:endParaRPr lang="en-GB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2EED4611-1BCD-13B0-4F45-DAEAB35290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58913" y="4498975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/>
              <a:t>5</a:t>
            </a:r>
            <a:endParaRPr lang="en-GB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B3B6A4E6-E617-BAD1-0112-A96754231B6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814435" y="4498975"/>
            <a:ext cx="2938665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/>
              <a:t>Indsæt tekst</a:t>
            </a:r>
            <a:endParaRPr lang="en-GB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0135649F-22C1-794A-F31C-7DC6EA04B2E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372225" y="5138044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/>
              <a:t>6</a:t>
            </a:r>
            <a:endParaRPr lang="en-GB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5999C3D-9DB2-8B28-1D0E-EDC2C950F68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20013" y="5138044"/>
            <a:ext cx="3343275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/>
              <a:t>Indsæt tekst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76D0-1C54-4AA2-B3C6-9EDE760637A2}" type="datetime1">
              <a:rPr lang="en-GB" smtClean="0"/>
              <a:t>20/09/2023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64ADEF-11A6-3C5E-1BA5-4CA81A2F71C9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>
                <a:solidFill>
                  <a:schemeClr val="bg1"/>
                </a:solidFill>
                <a:latin typeface="Microsoft New Tai Lue"/>
              </a:rPr>
              <a:t>Fremhæv ord </a:t>
            </a:r>
            <a:r>
              <a:rPr lang="en-GB" sz="1400" b="0">
                <a:solidFill>
                  <a:schemeClr val="bg1"/>
                </a:solidFill>
                <a:latin typeface="Microsoft New Tai Lue"/>
              </a:rPr>
              <a:t>i tekst ved at bruge </a:t>
            </a:r>
            <a:r>
              <a:rPr lang="en-GB" sz="1400" b="1">
                <a:solidFill>
                  <a:schemeClr val="bg1"/>
                </a:solidFill>
                <a:latin typeface="Microsoft New Tai Lue"/>
              </a:rPr>
              <a:t>fed skrift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2784342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219F3-EBEC-4665-8131-8E409DE99ADE}" type="datetime1">
              <a:rPr lang="en-GB" smtClean="0"/>
              <a:t>20/09/2023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56C2CA-F7BC-1643-99E7-A7AF34D16F06}"/>
              </a:ext>
            </a:extLst>
          </p:cNvPr>
          <p:cNvSpPr txBox="1"/>
          <p:nvPr userDrawn="1"/>
        </p:nvSpPr>
        <p:spPr>
          <a:xfrm>
            <a:off x="-1219200" y="-222738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800" b="1" dirty="0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392B83-0AC6-A343-9007-FC3430F06E87}"/>
              </a:ext>
            </a:extLst>
          </p:cNvPr>
          <p:cNvSpPr txBox="1"/>
          <p:nvPr userDrawn="1"/>
        </p:nvSpPr>
        <p:spPr>
          <a:xfrm>
            <a:off x="4531540" y="2322414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800" b="1" dirty="0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0ACD76-9286-81DA-B95A-33C567818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3" y="620712"/>
            <a:ext cx="11012488" cy="86485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GB"/>
              <a:t>Klik for at indsætte tekst...</a:t>
            </a:r>
            <a:endParaRPr lang="en-GB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79DDD350-47B3-3DAF-DDC1-39725F8B959E}"/>
              </a:ext>
            </a:extLst>
          </p:cNvPr>
          <p:cNvSpPr>
            <a:spLocks noGrp="1" noChangeAspect="1"/>
          </p:cNvSpPr>
          <p:nvPr>
            <p:ph type="body" sz="quarter" idx="38" hasCustomPrompt="1"/>
          </p:nvPr>
        </p:nvSpPr>
        <p:spPr>
          <a:xfrm>
            <a:off x="1478044" y="1850705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Indsæt tekst</a:t>
            </a:r>
            <a:endParaRPr lang="en-GB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D6F92D26-3C4A-BE86-A701-D767C111FE07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5358802" y="2416707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Indsæt tekst</a:t>
            </a:r>
            <a:endParaRPr lang="en-GB" dirty="0"/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376900F8-7802-5F50-6A9A-E75ED0B3EC0B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2869616" y="3779962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Indsæt tekst</a:t>
            </a:r>
            <a:endParaRPr lang="en-GB" dirty="0"/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246C4547-72A6-0EEC-A5AF-48DBCE377E13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7101336" y="4168447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Indsæt tekst</a:t>
            </a:r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0FCDE3-3080-15ED-F757-BF51628B67D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88964" y="5623418"/>
            <a:ext cx="11012486" cy="678958"/>
          </a:xfrm>
        </p:spPr>
        <p:txBody>
          <a:bodyPr anchor="b" anchorCtr="0"/>
          <a:lstStyle>
            <a:lvl1pPr marL="0" indent="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5pPr>
            <a:lvl6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6pPr>
            <a:lvl7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7pPr>
            <a:lvl8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8pPr>
            <a:lvl9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9pPr>
          </a:lstStyle>
          <a:p>
            <a:pPr lvl="0"/>
            <a:r>
              <a:rPr lang="en-GB"/>
              <a:t>...klik for at indsætte tekst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965C0B-FFD6-8BEB-537E-1AEDA679D666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>
                <a:solidFill>
                  <a:schemeClr val="bg1"/>
                </a:solidFill>
                <a:latin typeface="Microsoft New Tai Lue"/>
              </a:rPr>
              <a:t>Fremhæv ord </a:t>
            </a:r>
            <a:r>
              <a:rPr lang="en-GB" sz="1400" b="0">
                <a:solidFill>
                  <a:schemeClr val="bg1"/>
                </a:solidFill>
                <a:latin typeface="Microsoft New Tai Lue"/>
              </a:rPr>
              <a:t>i tekst ved at bruge </a:t>
            </a:r>
            <a:r>
              <a:rPr lang="en-GB" sz="1400" b="1">
                <a:solidFill>
                  <a:schemeClr val="bg1"/>
                </a:solidFill>
                <a:latin typeface="Microsoft New Tai Lue"/>
              </a:rPr>
              <a:t>fed skrift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720734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master</a:t>
            </a:r>
            <a:endParaRPr lang="en-GB" dirty="0"/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/>
              <a:t>Klik for at tilføje titel</a:t>
            </a:r>
            <a:endParaRPr lang="en-GB" dirty="0"/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Klik for at tilføje undertitel</a:t>
            </a:r>
            <a:endParaRPr lang="en-GB" dirty="0"/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/>
              <a:t>Navn på oplægsholder, KU-enhed, sted og dato</a:t>
            </a:r>
            <a:endParaRPr lang="en-GB" dirty="0"/>
          </a:p>
        </p:txBody>
      </p:sp>
      <p:sp>
        <p:nvSpPr>
          <p:cNvPr id="4" name="Pladsholder til dato 3" hidden="1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43EC545E-1E39-4013-A907-D4C8F3E3A8B4}" type="datetime1">
              <a:rPr lang="en-GB" smtClean="0"/>
              <a:t>20/09/2023</a:t>
            </a:fld>
            <a:endParaRPr lang="en-GB" dirty="0"/>
          </a:p>
        </p:txBody>
      </p:sp>
      <p:sp>
        <p:nvSpPr>
          <p:cNvPr id="5" name="Pladsholder til sidefod 4" hidden="1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 hidden="1"/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bille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9757" y="842657"/>
            <a:ext cx="11012486" cy="1141268"/>
          </a:xfrm>
        </p:spPr>
        <p:txBody>
          <a:bodyPr/>
          <a:lstStyle>
            <a:lvl1pPr>
              <a:lnSpc>
                <a:spcPct val="90000"/>
              </a:lnSpc>
              <a:defRPr sz="6600" b="1" i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Indsæt overskrift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2B9D2-A192-42E6-9020-F3EAB57A6114}" type="datetime1">
              <a:rPr lang="en-GB" smtClean="0"/>
              <a:t>20/09/2023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billede 9">
            <a:extLst>
              <a:ext uri="{FF2B5EF4-FFF2-40B4-BE49-F238E27FC236}">
                <a16:creationId xmlns:a16="http://schemas.microsoft.com/office/drawing/2014/main" id="{EE1B35E0-A5B1-1748-D054-2575D7411C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21402571">
            <a:off x="985914" y="2449156"/>
            <a:ext cx="4115489" cy="2817262"/>
          </a:xfrm>
          <a:solidFill>
            <a:schemeClr val="bg1">
              <a:lumMod val="65000"/>
            </a:schemeClr>
          </a:solidFill>
          <a:ln w="146050" cap="flat">
            <a:solidFill>
              <a:schemeClr val="bg1"/>
            </a:solidFill>
            <a:miter lim="800000"/>
          </a:ln>
        </p:spPr>
        <p:txBody>
          <a:bodyPr lIns="0" tIns="1080000" rIns="0" anchor="ctr" anchorCtr="1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Klik på ikonet, hvis du vil indsætte et billede </a:t>
            </a:r>
            <a:endParaRPr lang="en-GB" dirty="0"/>
          </a:p>
        </p:txBody>
      </p:sp>
      <p:sp>
        <p:nvSpPr>
          <p:cNvPr id="9" name="Pladsholder til billede 9">
            <a:extLst>
              <a:ext uri="{FF2B5EF4-FFF2-40B4-BE49-F238E27FC236}">
                <a16:creationId xmlns:a16="http://schemas.microsoft.com/office/drawing/2014/main" id="{E815A343-B052-E851-8FDF-17976A3957D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 rot="533356">
            <a:off x="5893725" y="2510306"/>
            <a:ext cx="5462634" cy="3596788"/>
          </a:xfrm>
          <a:solidFill>
            <a:schemeClr val="bg1">
              <a:lumMod val="65000"/>
            </a:schemeClr>
          </a:solidFill>
          <a:ln w="146050" cap="flat">
            <a:solidFill>
              <a:schemeClr val="bg1"/>
            </a:solidFill>
            <a:miter lim="800000"/>
          </a:ln>
        </p:spPr>
        <p:txBody>
          <a:bodyPr lIns="360000" tIns="1080000" rIns="360000" anchor="ctr" anchorCtr="1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Klik på ikonet, hvis du vil indsætte et billede 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5F33A7-1D81-AB36-A3BB-FC35AF2B3579}"/>
              </a:ext>
            </a:extLst>
          </p:cNvPr>
          <p:cNvSpPr txBox="1"/>
          <p:nvPr userDrawn="1"/>
        </p:nvSpPr>
        <p:spPr>
          <a:xfrm>
            <a:off x="0" y="-310243"/>
            <a:ext cx="6825343" cy="31024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800" b="1" dirty="0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3D2255-9E79-5D04-C4A9-288BF0CCD6B2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>
                <a:solidFill>
                  <a:schemeClr val="tx1"/>
                </a:solidFill>
                <a:latin typeface="Microsoft New Tai Lue"/>
              </a:rPr>
              <a:t>Fremhæv ord </a:t>
            </a:r>
            <a:r>
              <a:rPr lang="en-GB" sz="1400" b="0">
                <a:solidFill>
                  <a:schemeClr val="tx1"/>
                </a:solidFill>
                <a:latin typeface="Microsoft New Tai Lue"/>
              </a:rPr>
              <a:t>i overskrift ved at bruge </a:t>
            </a:r>
            <a:r>
              <a:rPr lang="en-GB" sz="1400" b="1">
                <a:solidFill>
                  <a:schemeClr val="tx1"/>
                </a:solidFill>
                <a:latin typeface="Microsoft New Tai Lue"/>
              </a:rPr>
              <a:t>fed skrift</a:t>
            </a:r>
            <a:endParaRPr lang="en-GB" sz="1400" b="0" dirty="0">
              <a:solidFill>
                <a:schemeClr val="tx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42610652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le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49CB1-FD99-442F-B632-7502FA9A3C45}" type="datetime1">
              <a:rPr lang="en-GB" smtClean="0"/>
              <a:t>20/09/2023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billede 9">
            <a:extLst>
              <a:ext uri="{FF2B5EF4-FFF2-40B4-BE49-F238E27FC236}">
                <a16:creationId xmlns:a16="http://schemas.microsoft.com/office/drawing/2014/main" id="{EE1B35E0-A5B1-1748-D054-2575D7411C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9757" y="2890520"/>
            <a:ext cx="3433685" cy="3403600"/>
          </a:xfrm>
          <a:solidFill>
            <a:schemeClr val="bg1">
              <a:lumMod val="65000"/>
            </a:schemeClr>
          </a:solidFill>
          <a:ln w="762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1188000" rIns="0" anchor="ctr" anchorCtr="1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Klik på ikonet, hvis du vil indsætte et billede </a:t>
            </a:r>
            <a:endParaRPr lang="en-GB" dirty="0"/>
          </a:p>
        </p:txBody>
      </p:sp>
      <p:sp>
        <p:nvSpPr>
          <p:cNvPr id="9" name="Pladsholder til billede 9">
            <a:extLst>
              <a:ext uri="{FF2B5EF4-FFF2-40B4-BE49-F238E27FC236}">
                <a16:creationId xmlns:a16="http://schemas.microsoft.com/office/drawing/2014/main" id="{E815A343-B052-E851-8FDF-17976A3957D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852160" y="612233"/>
            <a:ext cx="5749290" cy="5681887"/>
          </a:xfrm>
          <a:solidFill>
            <a:schemeClr val="bg1">
              <a:lumMod val="75000"/>
            </a:schemeClr>
          </a:solidFill>
          <a:ln w="762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540000" tIns="1080000" rIns="540000" anchor="ctr" anchorCtr="1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Klik på ikonet, hvis du vil indsætte et billede </a:t>
            </a:r>
            <a:endParaRPr lang="en-GB" dirty="0"/>
          </a:p>
        </p:txBody>
      </p:sp>
      <p:sp>
        <p:nvSpPr>
          <p:cNvPr id="10" name="Pladsholder til billede 9">
            <a:extLst>
              <a:ext uri="{FF2B5EF4-FFF2-40B4-BE49-F238E27FC236}">
                <a16:creationId xmlns:a16="http://schemas.microsoft.com/office/drawing/2014/main" id="{43FCB96B-CD6D-B9F3-A688-74E5893485C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855041" y="1961476"/>
            <a:ext cx="2336801" cy="2294929"/>
          </a:xfrm>
          <a:solidFill>
            <a:schemeClr val="bg1">
              <a:lumMod val="85000"/>
            </a:schemeClr>
          </a:solidFill>
          <a:ln w="762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1188000" rIns="0" anchor="ctr" anchorCtr="1"/>
          <a:lstStyle>
            <a:lvl1pPr marL="0" indent="0" algn="ctr">
              <a:buNone/>
              <a:defRPr sz="18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Klik på ikonet, hvis du vil indsætte et billede 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23C8CB-D006-2AF2-DF37-08254005FB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5" y="620713"/>
            <a:ext cx="4602877" cy="100806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GB"/>
              <a:t>Klik for at tilføje overskrift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57143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t billede med tekst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 rot="20891566">
            <a:off x="1018941" y="1976793"/>
            <a:ext cx="3832754" cy="3749640"/>
          </a:xfrm>
          <a:solidFill>
            <a:schemeClr val="tx1">
              <a:lumMod val="65000"/>
            </a:schemeClr>
          </a:solidFill>
          <a:ln w="146050" cap="flat">
            <a:solidFill>
              <a:schemeClr val="tx1"/>
            </a:solidFill>
            <a:miter lim="800000"/>
          </a:ln>
        </p:spPr>
        <p:txBody>
          <a:bodyPr lIns="0" tIns="1224000" rIns="0" anchor="ctr" anchorCtr="1"/>
          <a:lstStyle>
            <a:lvl1pPr marL="0" indent="0" algn="ctr">
              <a:buNone/>
              <a:defRPr sz="24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Klik på ikonet, hvis du vil indsætte et billede 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Klik for at tilføje overskrift</a:t>
            </a:r>
            <a:endParaRPr lang="en-GB" dirty="0"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783580" y="2097067"/>
            <a:ext cx="5817869" cy="4205308"/>
          </a:xfrm>
        </p:spPr>
        <p:txBody>
          <a:bodyPr vert="horz" lIns="0" tIns="0" rIns="0" bIns="0" rtlCol="0">
            <a:noAutofit/>
          </a:bodyPr>
          <a:lstStyle>
            <a:lvl1pPr>
              <a:defRPr lang="da-DK" sz="3600" b="1" dirty="0" smtClean="0">
                <a:solidFill>
                  <a:schemeClr val="tx1"/>
                </a:solidFill>
              </a:defRPr>
            </a:lvl1pPr>
            <a:lvl2pPr>
              <a:defRPr lang="da-DK" sz="3200" b="1" dirty="0" smtClean="0">
                <a:solidFill>
                  <a:schemeClr val="tx1"/>
                </a:solidFill>
              </a:defRPr>
            </a:lvl2pPr>
            <a:lvl3pPr>
              <a:defRPr lang="da-DK" sz="2400" b="1" dirty="0" smtClean="0">
                <a:solidFill>
                  <a:schemeClr val="tx1"/>
                </a:solidFill>
              </a:defRPr>
            </a:lvl3pPr>
            <a:lvl4pPr>
              <a:defRPr lang="da-DK" b="1" dirty="0" smtClean="0">
                <a:solidFill>
                  <a:schemeClr val="tx1"/>
                </a:solidFill>
              </a:defRPr>
            </a:lvl4pPr>
            <a:lvl5pPr>
              <a:defRPr lang="da-DK" b="1" dirty="0">
                <a:solidFill>
                  <a:schemeClr val="tx1"/>
                </a:solidFill>
              </a:defRPr>
            </a:lvl5pPr>
            <a:lvl6pPr>
              <a:defRPr b="1">
                <a:solidFill>
                  <a:schemeClr val="tx1"/>
                </a:solidFill>
              </a:defRPr>
            </a:lvl6pPr>
            <a:lvl7pPr>
              <a:defRPr b="1">
                <a:solidFill>
                  <a:schemeClr val="tx1"/>
                </a:solidFill>
              </a:defRPr>
            </a:lvl7pPr>
            <a:lvl8pPr>
              <a:defRPr b="1">
                <a:solidFill>
                  <a:schemeClr val="tx1"/>
                </a:solidFill>
              </a:defRPr>
            </a:lvl8pPr>
            <a:lvl9pPr>
              <a:defRPr b="1">
                <a:solidFill>
                  <a:schemeClr val="tx1"/>
                </a:solidFill>
              </a:defRPr>
            </a:lvl9pPr>
          </a:lstStyle>
          <a:p>
            <a:pPr lvl="0"/>
            <a:r>
              <a:rPr lang="en-GB"/>
              <a:t>Klik for at indsætte tekst</a:t>
            </a:r>
          </a:p>
          <a:p>
            <a:pPr lvl="1"/>
            <a:r>
              <a:rPr lang="en-GB"/>
              <a:t>Andet niveau</a:t>
            </a:r>
          </a:p>
          <a:p>
            <a:pPr lvl="2"/>
            <a:r>
              <a:rPr lang="en-GB"/>
              <a:t>Tredje niveau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56D48-5B3F-4C59-A9D8-68D0A39D6CD2}" type="datetime1">
              <a:rPr lang="en-GB" smtClean="0"/>
              <a:t>20/09/2023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0968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t billede med tekst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 rot="496878">
            <a:off x="6504534" y="1615672"/>
            <a:ext cx="4653097" cy="4640373"/>
          </a:xfrm>
          <a:solidFill>
            <a:schemeClr val="bg1">
              <a:lumMod val="65000"/>
            </a:schemeClr>
          </a:solidFill>
          <a:ln w="146050" cap="flat">
            <a:solidFill>
              <a:schemeClr val="bg1"/>
            </a:solidFill>
            <a:miter lim="800000"/>
          </a:ln>
        </p:spPr>
        <p:txBody>
          <a:bodyPr lIns="0" tIns="1188000" rIns="0" anchor="ctr" anchorCtr="1"/>
          <a:lstStyle>
            <a:lvl1pPr marL="0" indent="0" algn="ctr">
              <a:buNone/>
              <a:defRPr sz="2400" b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Klik på ikonet, hvis du vil indsætte et billede 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5CAA0-42C1-41A7-86CE-BA2D8D2C2EF0}" type="datetime1">
              <a:rPr lang="en-GB" smtClean="0"/>
              <a:t>20/09/2023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44AE573B-1000-D841-B8B4-F927523899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Klik for at tilføje overskrift</a:t>
            </a:r>
            <a:endParaRPr lang="en-GB" dirty="0"/>
          </a:p>
        </p:txBody>
      </p:sp>
      <p:sp>
        <p:nvSpPr>
          <p:cNvPr id="11" name="Pladsholder til indhold 2">
            <a:extLst>
              <a:ext uri="{FF2B5EF4-FFF2-40B4-BE49-F238E27FC236}">
                <a16:creationId xmlns:a16="http://schemas.microsoft.com/office/drawing/2014/main" id="{9B691B69-65AA-9748-80BF-996C89344BB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8963" y="2097067"/>
            <a:ext cx="5818682" cy="4205308"/>
          </a:xfrm>
        </p:spPr>
        <p:txBody>
          <a:bodyPr vert="horz" lIns="0" tIns="0" rIns="0" bIns="0" rtlCol="0">
            <a:noAutofit/>
          </a:bodyPr>
          <a:lstStyle>
            <a:lvl1pPr>
              <a:defRPr lang="da-DK" sz="3600" b="1" dirty="0" smtClean="0">
                <a:solidFill>
                  <a:schemeClr val="bg1"/>
                </a:solidFill>
              </a:defRPr>
            </a:lvl1pPr>
            <a:lvl2pPr>
              <a:defRPr lang="da-DK" sz="3200" b="1" dirty="0" smtClean="0">
                <a:solidFill>
                  <a:schemeClr val="bg1"/>
                </a:solidFill>
              </a:defRPr>
            </a:lvl2pPr>
            <a:lvl3pPr>
              <a:defRPr lang="da-DK" sz="2400" b="1" dirty="0" smtClean="0">
                <a:solidFill>
                  <a:schemeClr val="bg1"/>
                </a:solidFill>
              </a:defRPr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/>
              <a:t>Klik for at indsætte tekst</a:t>
            </a:r>
          </a:p>
          <a:p>
            <a:pPr lvl="1"/>
            <a:r>
              <a:rPr lang="en-GB"/>
              <a:t>Andet niveau</a:t>
            </a:r>
          </a:p>
          <a:p>
            <a:pPr lvl="2"/>
            <a:r>
              <a:rPr lang="en-GB"/>
              <a:t>Tredje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10657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1080000" rIns="0" anchor="ctr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Klik på ikonet, hvis du vil indsætte et billede 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756000"/>
            <a:ext cx="6822000" cy="1804492"/>
          </a:xfrm>
          <a:solidFill>
            <a:schemeClr val="accent1">
              <a:alpha val="99950"/>
            </a:schemeClr>
          </a:solidFill>
        </p:spPr>
        <p:txBody>
          <a:bodyPr wrap="square" lIns="252000" tIns="216000" rIns="252000" bIns="108000">
            <a:spAutoFit/>
          </a:bodyPr>
          <a:lstStyle>
            <a:lvl1pPr>
              <a:spcAft>
                <a:spcPts val="600"/>
              </a:spcAft>
              <a:defRPr sz="4800" b="1" spc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Klik for at tilføje tekst...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B073E-A784-466B-98E2-8BDE3F08A73A}" type="datetime1">
              <a:rPr lang="en-GB" smtClean="0"/>
              <a:t>20/09/2023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8277BB-5254-1D84-EA0B-F5AF633F0933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>
                <a:solidFill>
                  <a:schemeClr val="bg1"/>
                </a:solidFill>
                <a:latin typeface="Microsoft New Tai Lue"/>
              </a:rPr>
              <a:t>Fremhæv ord </a:t>
            </a:r>
            <a:r>
              <a:rPr lang="en-GB" sz="1400" b="0">
                <a:solidFill>
                  <a:schemeClr val="bg1"/>
                </a:solidFill>
                <a:latin typeface="Microsoft New Tai Lue"/>
              </a:rPr>
              <a:t>i overskrift ved at bruge </a:t>
            </a:r>
            <a:r>
              <a:rPr lang="en-GB" sz="1400" b="1">
                <a:solidFill>
                  <a:schemeClr val="bg1"/>
                </a:solidFill>
                <a:latin typeface="Microsoft New Tai Lue"/>
              </a:rPr>
              <a:t>fed skrift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317485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2628000" rIns="0" anchor="t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Klik på ikonet, hvis du vil indsætte et billede 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1" y="4962214"/>
            <a:ext cx="4173870" cy="1340161"/>
          </a:xfrm>
          <a:solidFill>
            <a:schemeClr val="accent4">
              <a:alpha val="99950"/>
            </a:schemeClr>
          </a:solidFill>
        </p:spPr>
        <p:txBody>
          <a:bodyPr wrap="square" lIns="252000" tIns="108000" rIns="252000" bIns="0" anchor="t" anchorCtr="0">
            <a:spAutoFit/>
          </a:bodyPr>
          <a:lstStyle>
            <a:lvl1pPr>
              <a:defRPr sz="4000" b="1" spc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Klik for at tilføje tekst...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92E9-ED6E-4E2D-9447-0E7DB3FDA12F}" type="datetime1">
              <a:rPr lang="en-GB" smtClean="0"/>
              <a:t>20/09/2023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EDB20F-CD30-3447-301A-903E5BC5BED1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>
                <a:solidFill>
                  <a:schemeClr val="bg1"/>
                </a:solidFill>
                <a:latin typeface="Microsoft New Tai Lue"/>
              </a:rPr>
              <a:t>Fremhæv ord </a:t>
            </a:r>
            <a:r>
              <a:rPr lang="en-GB" sz="1400" b="0">
                <a:solidFill>
                  <a:schemeClr val="bg1"/>
                </a:solidFill>
                <a:latin typeface="Microsoft New Tai Lue"/>
              </a:rPr>
              <a:t>i overskrift ved at bruge </a:t>
            </a:r>
            <a:r>
              <a:rPr lang="en-GB" sz="1400" b="1">
                <a:solidFill>
                  <a:schemeClr val="bg1"/>
                </a:solidFill>
                <a:latin typeface="Microsoft New Tai Lue"/>
              </a:rPr>
              <a:t>fed skrift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320044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2628000" rIns="0" anchor="t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Klik på ikonet, hvis du vil indsætte et billede 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779450" y="4497883"/>
            <a:ext cx="6822000" cy="1804492"/>
          </a:xfrm>
          <a:solidFill>
            <a:schemeClr val="bg1">
              <a:alpha val="99950"/>
            </a:schemeClr>
          </a:solidFill>
        </p:spPr>
        <p:txBody>
          <a:bodyPr wrap="square" lIns="252000" tIns="216000" rIns="252000" bIns="108000">
            <a:spAutoFit/>
          </a:bodyPr>
          <a:lstStyle>
            <a:lvl1pPr>
              <a:defRPr sz="4800" b="1" spc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Klik for at tilføje tekst...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7C1D-A477-4C13-845F-4C5AC4DEDF20}" type="datetime1">
              <a:rPr lang="en-GB" smtClean="0"/>
              <a:t>20/09/2023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15C28F-4EA0-040C-C6B4-A14FC010CCCE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>
                <a:solidFill>
                  <a:schemeClr val="bg1"/>
                </a:solidFill>
                <a:latin typeface="Microsoft New Tai Lue"/>
              </a:rPr>
              <a:t>Fremhæv ord </a:t>
            </a:r>
            <a:r>
              <a:rPr lang="en-GB" sz="1400" b="0">
                <a:solidFill>
                  <a:schemeClr val="bg1"/>
                </a:solidFill>
                <a:latin typeface="Microsoft New Tai Lue"/>
              </a:rPr>
              <a:t>i overskrift ved at bruge </a:t>
            </a:r>
            <a:r>
              <a:rPr lang="en-GB" sz="1400" b="1">
                <a:solidFill>
                  <a:schemeClr val="bg1"/>
                </a:solidFill>
                <a:latin typeface="Microsoft New Tai Lue"/>
              </a:rPr>
              <a:t>fed skrift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2021185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1080000" rIns="0" anchor="ctr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Klik på ikonet, hvis du vil indsætte et billede 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017402"/>
            <a:ext cx="11012487" cy="917513"/>
          </a:xfrm>
          <a:solidFill>
            <a:schemeClr val="accent2">
              <a:alpha val="99950"/>
            </a:schemeClr>
          </a:solidFill>
        </p:spPr>
        <p:txBody>
          <a:bodyPr wrap="square" lIns="180000" tIns="180000" rIns="180000" bIns="180000">
            <a:spAutoFit/>
          </a:bodyPr>
          <a:lstStyle>
            <a:lvl1pPr>
              <a:defRPr sz="3600" b="1" spc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Klik for at tilføje tekst...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B22DB-13B5-430F-8C6F-F11F20BF0D18}" type="datetime1">
              <a:rPr lang="en-GB" smtClean="0"/>
              <a:t>20/09/2023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B58AF7-9740-8AD8-0C21-42A01D828328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>
                <a:solidFill>
                  <a:schemeClr val="bg1"/>
                </a:solidFill>
                <a:latin typeface="Microsoft New Tai Lue"/>
              </a:rPr>
              <a:t>Fremhæv ord </a:t>
            </a:r>
            <a:r>
              <a:rPr lang="en-GB" sz="1400" b="0">
                <a:solidFill>
                  <a:schemeClr val="bg1"/>
                </a:solidFill>
                <a:latin typeface="Microsoft New Tai Lue"/>
              </a:rPr>
              <a:t>i overskrift ved at bruge </a:t>
            </a:r>
            <a:r>
              <a:rPr lang="en-GB" sz="1400" b="1">
                <a:solidFill>
                  <a:schemeClr val="bg1"/>
                </a:solidFill>
                <a:latin typeface="Microsoft New Tai Lue"/>
              </a:rPr>
              <a:t>fed skrift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717169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2628000" rIns="0" anchor="t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Klik på ikonet, hvis du vil indsætte et billede 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4161995"/>
            <a:ext cx="11012487" cy="2140380"/>
          </a:xfrm>
          <a:solidFill>
            <a:schemeClr val="bg1">
              <a:alpha val="46000"/>
            </a:schemeClr>
          </a:solidFill>
        </p:spPr>
        <p:txBody>
          <a:bodyPr wrap="square" lIns="252000" tIns="108000" rIns="252000" bIns="0">
            <a:spAutoFit/>
          </a:bodyPr>
          <a:lstStyle>
            <a:lvl1pPr algn="ctr">
              <a:defRPr sz="66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Klik for at tilføje tekst...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DEF25-ACCC-4F90-BF7A-77B4DDE7678A}" type="datetime1">
              <a:rPr lang="en-GB" smtClean="0"/>
              <a:t>20/09/2023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1727BB-AC18-C435-CD32-52483CA4B110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>
                <a:solidFill>
                  <a:schemeClr val="bg1"/>
                </a:solidFill>
                <a:latin typeface="Microsoft New Tai Lue"/>
              </a:rPr>
              <a:t>Fremhæv ord </a:t>
            </a:r>
            <a:r>
              <a:rPr lang="en-GB" sz="1400" b="0">
                <a:solidFill>
                  <a:schemeClr val="bg1"/>
                </a:solidFill>
                <a:latin typeface="Microsoft New Tai Lue"/>
              </a:rPr>
              <a:t>i overskrift ved at bruge </a:t>
            </a:r>
            <a:r>
              <a:rPr lang="en-GB" sz="1400" b="1">
                <a:solidFill>
                  <a:schemeClr val="bg1"/>
                </a:solidFill>
                <a:latin typeface="Microsoft New Tai Lue"/>
              </a:rPr>
              <a:t>fed skrift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573279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ørgsmål &amp; komment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8B2A5-1DCC-48EA-93B7-A2D65B200BE6}" type="datetime1">
              <a:rPr lang="en-GB" smtClean="0"/>
              <a:t>20/09/2023</a:t>
            </a:fld>
            <a:endParaRPr lang="en-GB" dirty="0"/>
          </a:p>
        </p:txBody>
      </p:sp>
      <p:sp>
        <p:nvSpPr>
          <p:cNvPr id="7" name="?">
            <a:extLst>
              <a:ext uri="{FF2B5EF4-FFF2-40B4-BE49-F238E27FC236}">
                <a16:creationId xmlns:a16="http://schemas.microsoft.com/office/drawing/2014/main" id="{C9382B17-B390-C8C0-F5F8-7665434C718C}"/>
              </a:ext>
            </a:extLst>
          </p:cNvPr>
          <p:cNvSpPr/>
          <p:nvPr userDrawn="1"/>
        </p:nvSpPr>
        <p:spPr>
          <a:xfrm>
            <a:off x="3642413" y="900524"/>
            <a:ext cx="4787900" cy="5558804"/>
          </a:xfrm>
          <a:prstGeom prst="rect">
            <a:avLst/>
          </a:prstGeom>
        </p:spPr>
        <p:txBody>
          <a:bodyPr wrap="square" rtlCol="0" anchor="t" anchorCtr="0">
            <a:noAutofit/>
          </a:bodyPr>
          <a:lstStyle/>
          <a:p>
            <a:pPr algn="ctr">
              <a:lnSpc>
                <a:spcPct val="83000"/>
              </a:lnSpc>
            </a:pPr>
            <a:r>
              <a:rPr lang="en-GB" sz="59500" b="1">
                <a:solidFill>
                  <a:schemeClr val="tx1">
                    <a:alpha val="14559"/>
                  </a:schemeClr>
                </a:solidFill>
              </a:rPr>
              <a:t>?</a:t>
            </a:r>
            <a:endParaRPr lang="en-GB" sz="59500" b="1" dirty="0">
              <a:solidFill>
                <a:schemeClr val="tx1">
                  <a:alpha val="14559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0714F6-6F11-9826-9767-37567B1EC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9732" y="1628776"/>
            <a:ext cx="9461718" cy="3999626"/>
          </a:xfrm>
        </p:spPr>
        <p:txBody>
          <a:bodyPr anchor="ctr" anchorCtr="0"/>
          <a:lstStyle>
            <a:lvl1pPr>
              <a:lnSpc>
                <a:spcPct val="83000"/>
              </a:lnSpc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en-GB"/>
              <a:t>Klik for at tilføje tekst...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861DB2-11FB-99E1-B80B-1463133B9A24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>
                <a:solidFill>
                  <a:schemeClr val="tx1"/>
                </a:solidFill>
                <a:latin typeface="Microsoft New Tai Lue"/>
              </a:rPr>
              <a:t>Fremhæv ord </a:t>
            </a:r>
            <a:r>
              <a:rPr lang="en-GB" sz="1400" b="0">
                <a:solidFill>
                  <a:schemeClr val="tx1"/>
                </a:solidFill>
                <a:latin typeface="Microsoft New Tai Lue"/>
              </a:rPr>
              <a:t>i overskrift ved at bruge </a:t>
            </a:r>
            <a:r>
              <a:rPr lang="en-GB" sz="1400" b="1">
                <a:solidFill>
                  <a:schemeClr val="tx1"/>
                </a:solidFill>
                <a:latin typeface="Microsoft New Tai Lue"/>
              </a:rPr>
              <a:t>fed skrift</a:t>
            </a:r>
            <a:endParaRPr lang="en-GB" sz="1400" b="0" dirty="0">
              <a:solidFill>
                <a:schemeClr val="tx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3027284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1080000" tIns="360000" rIns="6408000" anchor="ctr" anchorCtr="0"/>
          <a:lstStyle>
            <a:lvl1pPr marL="0" indent="0" algn="r">
              <a:buNone/>
              <a:defRPr sz="2400" b="1" i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Klik på ikonet, hvis du vil indsætte et billede  </a:t>
            </a:r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/>
              <a:t>Klik for at tilføje titel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 baseline="0"/>
            </a:lvl1pPr>
          </a:lstStyle>
          <a:p>
            <a:pPr lvl="0"/>
            <a:r>
              <a:rPr lang="en-GB"/>
              <a:t>Navn på oplægsholder, KU-enhed, sted og dato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6E5195FB-CC23-4662-BC95-6C4057FF490E}" type="datetime1">
              <a:rPr lang="en-GB" smtClean="0"/>
              <a:t>20/09/2023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>
                <a:solidFill>
                  <a:schemeClr val="tx1"/>
                </a:solidFill>
              </a:rPr>
              <a:t>Brugerguide</a:t>
            </a:r>
            <a:r>
              <a:rPr lang="en-GB" baseline="0">
                <a:solidFill>
                  <a:schemeClr val="tx1"/>
                </a:solidFill>
              </a:rPr>
              <a:t> </a:t>
            </a:r>
            <a:r>
              <a:rPr lang="en-GB" sz="1800" baseline="0">
                <a:solidFill>
                  <a:schemeClr val="tx1"/>
                </a:solidFill>
              </a:rPr>
              <a:t>– </a:t>
            </a:r>
            <a:r>
              <a:rPr lang="en-GB" sz="1800">
                <a:solidFill>
                  <a:schemeClr val="tx1"/>
                </a:solidFill>
              </a:rPr>
              <a:t>Slet, før du færdiggør din</a:t>
            </a:r>
            <a:r>
              <a:rPr lang="en-GB" sz="1800" baseline="0">
                <a:solidFill>
                  <a:schemeClr val="tx1"/>
                </a:solidFill>
              </a:rPr>
              <a:t> </a:t>
            </a:r>
            <a:r>
              <a:rPr lang="en-GB" sz="1800">
                <a:solidFill>
                  <a:schemeClr val="tx1"/>
                </a:solidFill>
              </a:rPr>
              <a:t>præsentation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du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åbner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PowerPoint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din KU-pc,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åbner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skabelon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16:9-format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og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med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dansk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du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klikker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KU-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fanen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værktøjslinjen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kan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du via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knappen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”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Skabelon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vælge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mellem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skabeloner</a:t>
            </a:r>
            <a:endParaRPr lang="en-GB" sz="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henholdsvis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dansk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og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engelsk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”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fuld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eller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”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lille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” version (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den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fulde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version ser du et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eksempel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hver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diastype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venstrespalten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demopræsentation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med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indsat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tekst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engelsk</a:t>
            </a:r>
            <a:endParaRPr lang="en-GB" sz="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du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bruger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”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fuld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” version,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skal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du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slette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dias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du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ikke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vil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bruge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brugere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m.fl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kan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hente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PowerPoint-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skabelonerne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</a:t>
            </a:r>
            <a:r>
              <a:rPr lang="en-GB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www.designguide.ku.dk/skabeloner/powerpoint/</a:t>
            </a:r>
            <a:b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en-GB" sz="800" dirty="0" err="1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</a:t>
            </a: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576655" y="4237555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topmenuen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og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Sidefod</a:t>
            </a:r>
            <a:endParaRPr lang="en-GB" sz="800" b="1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felterne</a:t>
            </a:r>
            <a:endParaRPr lang="en-GB" sz="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alle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eller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det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kun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skal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være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et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enkelt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dias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placeres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højre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side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af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den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grå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topbjælke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587375" y="5678667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940574"/>
            <a:ext cx="395416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587038" y="2582327"/>
            <a:ext cx="1624241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576655" y="3571524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1923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16:9-format via dette link: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https://image.ku.dk/shared/aZwD18034DnM3TYEw9XagEF6kxI6MLkV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88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564067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231619" y="1844048"/>
            <a:ext cx="23536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404080" y="1900198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416414" y="2138150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2" name="Pladsholder til dato 3" hidden="1">
            <a:extLst>
              <a:ext uri="{FF2B5EF4-FFF2-40B4-BE49-F238E27FC236}">
                <a16:creationId xmlns:a16="http://schemas.microsoft.com/office/drawing/2014/main" id="{79C6BA40-0A49-7673-45A9-7C4D3541BA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FA96AD4B-435A-4D0A-87A0-F4000646B7B6}" type="datetime1">
              <a:rPr lang="en-GB" smtClean="0"/>
              <a:t>20/09/2023</a:t>
            </a:fld>
            <a:endParaRPr lang="en-GB" dirty="0"/>
          </a:p>
        </p:txBody>
      </p:sp>
      <p:sp>
        <p:nvSpPr>
          <p:cNvPr id="23" name="Pladsholder til sidefod 4" hidden="1">
            <a:extLst>
              <a:ext uri="{FF2B5EF4-FFF2-40B4-BE49-F238E27FC236}">
                <a16:creationId xmlns:a16="http://schemas.microsoft.com/office/drawing/2014/main" id="{F4D4719E-1E3F-B75D-AF75-C575C79D6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24" name="Pladsholder til slidenummer 5" hidden="1">
            <a:extLst>
              <a:ext uri="{FF2B5EF4-FFF2-40B4-BE49-F238E27FC236}">
                <a16:creationId xmlns:a16="http://schemas.microsoft.com/office/drawing/2014/main" id="{9434FDBC-E923-AFC0-E942-C9567245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billede stor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1080000" tIns="360000" rIns="6408000" anchor="ctr" anchorCtr="0"/>
          <a:lstStyle>
            <a:lvl1pPr marL="0" indent="0" algn="r">
              <a:buNone/>
              <a:defRPr sz="2400" b="1" i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Klik på ikonet, hvis du vil indsætte et billede  </a:t>
            </a:r>
            <a:endParaRPr lang="en-GB" dirty="0"/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9210F5A1-BA4C-C241-930B-E24AB0E141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Pladsholder til tekst 14">
            <a:extLst>
              <a:ext uri="{FF2B5EF4-FFF2-40B4-BE49-F238E27FC236}">
                <a16:creationId xmlns:a16="http://schemas.microsoft.com/office/drawing/2014/main" id="{7AF680B5-5F7B-7C42-BF08-E9B604FEDF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="0" i="0" baseline="0"/>
            </a:lvl1pPr>
          </a:lstStyle>
          <a:p>
            <a:pPr lvl="0"/>
            <a:r>
              <a:rPr lang="en-GB"/>
              <a:t>Navn på oplægsholder, KU-enhed, sted og dato</a:t>
            </a:r>
            <a:endParaRPr lang="en-GB" dirty="0"/>
          </a:p>
        </p:txBody>
      </p:sp>
      <p:sp>
        <p:nvSpPr>
          <p:cNvPr id="13" name="Undertitel 2">
            <a:extLst>
              <a:ext uri="{FF2B5EF4-FFF2-40B4-BE49-F238E27FC236}">
                <a16:creationId xmlns:a16="http://schemas.microsoft.com/office/drawing/2014/main" id="{E8639E81-1331-644F-9855-3A9C253754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0" i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Klik for at tilføje undertitel</a:t>
            </a:r>
            <a:endParaRPr lang="en-GB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B7A6A120-00EE-3144-9AB3-0695A4240B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/>
              <a:t>Klik for at tilføje titel</a:t>
            </a:r>
            <a:endParaRPr lang="en-GB" dirty="0"/>
          </a:p>
        </p:txBody>
      </p:sp>
      <p:sp>
        <p:nvSpPr>
          <p:cNvPr id="10" name="Pladsholder til dato 3" hidden="1">
            <a:extLst>
              <a:ext uri="{FF2B5EF4-FFF2-40B4-BE49-F238E27FC236}">
                <a16:creationId xmlns:a16="http://schemas.microsoft.com/office/drawing/2014/main" id="{5D6F800E-E8DB-D1E9-A292-CDCB828E80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850C8D61-CF2F-4293-9A1F-6B0C79C373C6}" type="datetime1">
              <a:rPr lang="en-GB" smtClean="0"/>
              <a:t>20/09/2023</a:t>
            </a:fld>
            <a:endParaRPr lang="en-GB" dirty="0"/>
          </a:p>
        </p:txBody>
      </p:sp>
      <p:sp>
        <p:nvSpPr>
          <p:cNvPr id="15" name="Pladsholder til sidefod 4" hidden="1">
            <a:extLst>
              <a:ext uri="{FF2B5EF4-FFF2-40B4-BE49-F238E27FC236}">
                <a16:creationId xmlns:a16="http://schemas.microsoft.com/office/drawing/2014/main" id="{75F96715-1FD5-51ED-7CC1-42E30D082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6" name="Pladsholder til slidenummer 5" hidden="1">
            <a:extLst>
              <a:ext uri="{FF2B5EF4-FFF2-40B4-BE49-F238E27FC236}">
                <a16:creationId xmlns:a16="http://schemas.microsoft.com/office/drawing/2014/main" id="{FF7B57F8-B201-8F25-4597-86F1EE0AF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9872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 lIns="6408000" tIns="360000" rIns="72000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24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/>
              <a:t> Klik på ikonet, hvis du vil indsætte et billede</a:t>
            </a:r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2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/>
              <a:t>Klik for at tilføje titel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/>
              <a:t>Navn på oplægsholder, KU-enhed, sted og dato</a:t>
            </a:r>
            <a:endParaRPr lang="en-GB" dirty="0"/>
          </a:p>
        </p:txBody>
      </p:sp>
      <p:sp>
        <p:nvSpPr>
          <p:cNvPr id="10" name="Pladsholder til dato 3" hidden="1">
            <a:extLst>
              <a:ext uri="{FF2B5EF4-FFF2-40B4-BE49-F238E27FC236}">
                <a16:creationId xmlns:a16="http://schemas.microsoft.com/office/drawing/2014/main" id="{1570F19F-11E9-F8A1-DCD4-0B2BD4223D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34D99FEB-2FC3-4FA6-9F36-280592A4EBA0}" type="datetime1">
              <a:rPr lang="en-GB" smtClean="0"/>
              <a:t>20/09/2023</a:t>
            </a:fld>
            <a:endParaRPr lang="en-GB" dirty="0"/>
          </a:p>
        </p:txBody>
      </p:sp>
      <p:sp>
        <p:nvSpPr>
          <p:cNvPr id="11" name="Pladsholder til sidefod 4" hidden="1">
            <a:extLst>
              <a:ext uri="{FF2B5EF4-FFF2-40B4-BE49-F238E27FC236}">
                <a16:creationId xmlns:a16="http://schemas.microsoft.com/office/drawing/2014/main" id="{B7D930ED-6F01-0E90-6740-D9E50AA5B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2" name="Pladsholder til slidenummer 5" hidden="1">
            <a:extLst>
              <a:ext uri="{FF2B5EF4-FFF2-40B4-BE49-F238E27FC236}">
                <a16:creationId xmlns:a16="http://schemas.microsoft.com/office/drawing/2014/main" id="{ADD5A7A0-1930-6FDD-F270-B46368D36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 lIns="6408000" tIns="360000" rIns="72000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 Klik på ikonet, hvis du vil indsætte et billede</a:t>
            </a:r>
            <a:endParaRPr lang="en-GB" dirty="0"/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  <a:blipFill>
            <a:blip r:embed="rId2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/>
              <a:t>Klik for at tilføje titel</a:t>
            </a:r>
            <a:endParaRPr lang="en-GB" dirty="0"/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Klik for at tilføje undertitel</a:t>
            </a:r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/>
              <a:t>Navn på oplægsholder, KU-enhed, sted og dato</a:t>
            </a:r>
            <a:endParaRPr lang="en-GB" dirty="0"/>
          </a:p>
        </p:txBody>
      </p:sp>
      <p:sp>
        <p:nvSpPr>
          <p:cNvPr id="13" name="Pladsholder til dato 3" hidden="1">
            <a:extLst>
              <a:ext uri="{FF2B5EF4-FFF2-40B4-BE49-F238E27FC236}">
                <a16:creationId xmlns:a16="http://schemas.microsoft.com/office/drawing/2014/main" id="{B280A661-856C-E622-1331-CDB60AB086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A255E55A-4CBD-4745-9CAA-603B15E40F2A}" type="datetime1">
              <a:rPr lang="en-GB" smtClean="0"/>
              <a:t>20/09/2023</a:t>
            </a:fld>
            <a:endParaRPr lang="en-GB" dirty="0"/>
          </a:p>
        </p:txBody>
      </p:sp>
      <p:sp>
        <p:nvSpPr>
          <p:cNvPr id="14" name="Pladsholder til sidefod 4" hidden="1">
            <a:extLst>
              <a:ext uri="{FF2B5EF4-FFF2-40B4-BE49-F238E27FC236}">
                <a16:creationId xmlns:a16="http://schemas.microsoft.com/office/drawing/2014/main" id="{82F7776B-57AF-971B-A75B-223AFE26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5" name="Pladsholder til slidenummer 5" hidden="1">
            <a:extLst>
              <a:ext uri="{FF2B5EF4-FFF2-40B4-BE49-F238E27FC236}">
                <a16:creationId xmlns:a16="http://schemas.microsoft.com/office/drawing/2014/main" id="{EFF41101-1901-1836-D8DB-6C08E169D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3599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en-GB"/>
              <a:t>Klik for at tilføje overskrift</a:t>
            </a:r>
            <a:endParaRPr lang="en-GB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28775"/>
            <a:ext cx="11012488" cy="46736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/>
              <a:t>Klik for at indsætte tekst</a:t>
            </a:r>
          </a:p>
          <a:p>
            <a:pPr lvl="1"/>
            <a:r>
              <a:rPr lang="en-GB"/>
              <a:t>Andet niveau</a:t>
            </a:r>
          </a:p>
          <a:p>
            <a:pPr lvl="2"/>
            <a:r>
              <a:rPr lang="en-GB"/>
              <a:t>Tredje niveau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A2488-620E-4717-952D-4163044243D3}" type="datetime1">
              <a:rPr lang="en-GB" smtClean="0"/>
              <a:t>20/09/2023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en-GB"/>
              <a:t>Klik for at tilføje overskrift</a:t>
            </a:r>
            <a:endParaRPr lang="en-GB" dirty="0"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28775"/>
            <a:ext cx="5356800" cy="46728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>
              <a:defRPr lang="da-DK" b="0" i="0" baseline="0" dirty="0" smtClean="0"/>
            </a:lvl4pPr>
          </a:lstStyle>
          <a:p>
            <a:pPr lvl="0"/>
            <a:r>
              <a:rPr lang="en-GB"/>
              <a:t>Klik for at indsætte tekst</a:t>
            </a:r>
          </a:p>
          <a:p>
            <a:pPr lvl="1"/>
            <a:r>
              <a:rPr lang="en-GB"/>
              <a:t>Andet niveau</a:t>
            </a:r>
          </a:p>
          <a:p>
            <a:pPr lvl="2"/>
            <a:r>
              <a:rPr lang="en-GB"/>
              <a:t>Tredje niveau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6000" y="1628776"/>
            <a:ext cx="5356800" cy="46728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/>
              <a:t>Klik for at indsætte tekst</a:t>
            </a:r>
          </a:p>
          <a:p>
            <a:pPr lvl="1"/>
            <a:r>
              <a:rPr lang="en-GB"/>
              <a:t>Andet niveau</a:t>
            </a:r>
          </a:p>
          <a:p>
            <a:pPr lvl="2"/>
            <a:r>
              <a:rPr lang="en-GB"/>
              <a:t>Tredje niveau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94B7A-445E-4B32-AE33-AE6AFA618291}" type="datetime1">
              <a:rPr lang="en-GB" smtClean="0"/>
              <a:t>20/09/2023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4" userDrawn="1">
          <p15:clr>
            <a:srgbClr val="F26B43"/>
          </p15:clr>
        </p15:guide>
        <p15:guide id="2" pos="3746" userDrawn="1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4651" y="1628775"/>
            <a:ext cx="5356800" cy="4672800"/>
          </a:xfrm>
          <a:solidFill>
            <a:schemeClr val="bg1">
              <a:lumMod val="75000"/>
            </a:schemeClr>
          </a:solidFill>
        </p:spPr>
        <p:txBody>
          <a:bodyPr lIns="360000" tIns="1080000" rIns="360000" anchor="ctr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Klik på ikonet, hvis du vil indsætte et billede 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en-GB"/>
              <a:t>Klik for at tilføje overskrift</a:t>
            </a:r>
            <a:endParaRPr lang="en-GB" dirty="0"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28775"/>
            <a:ext cx="5356800" cy="46728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/>
              <a:t>Klik for at indsætte tekst</a:t>
            </a:r>
          </a:p>
          <a:p>
            <a:pPr lvl="1"/>
            <a:r>
              <a:rPr lang="en-GB"/>
              <a:t>Andet niveau</a:t>
            </a:r>
          </a:p>
          <a:p>
            <a:pPr lvl="2"/>
            <a:r>
              <a:rPr lang="en-GB"/>
              <a:t>Tredje niveau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1B346-6D22-4E2E-9D8A-0DE526CBF6C5}" type="datetime1">
              <a:rPr lang="en-GB" smtClean="0"/>
              <a:t>20/09/2023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48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Klik for at redigere i master</a:t>
            </a:r>
            <a:endParaRPr lang="en-GB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28775"/>
            <a:ext cx="11012487" cy="4673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Klik for at redigere i master</a:t>
            </a:r>
          </a:p>
          <a:p>
            <a:pPr lvl="1"/>
            <a:r>
              <a:rPr lang="en-GB"/>
              <a:t>Andet niveau</a:t>
            </a:r>
          </a:p>
          <a:p>
            <a:pPr lvl="2"/>
            <a:r>
              <a:rPr lang="en-GB"/>
              <a:t>Tredje niveau</a:t>
            </a:r>
          </a:p>
          <a:p>
            <a:pPr lvl="3"/>
            <a:r>
              <a:rPr lang="en-GB"/>
              <a:t>4</a:t>
            </a:r>
          </a:p>
          <a:p>
            <a:pPr lvl="4"/>
            <a:r>
              <a:rPr lang="en-GB"/>
              <a:t>5</a:t>
            </a:r>
          </a:p>
          <a:p>
            <a:pPr lvl="5"/>
            <a:r>
              <a:rPr lang="en-GB"/>
              <a:t>6</a:t>
            </a:r>
          </a:p>
          <a:p>
            <a:pPr lvl="6"/>
            <a:r>
              <a:rPr lang="en-GB"/>
              <a:t>7</a:t>
            </a:r>
          </a:p>
          <a:p>
            <a:pPr lvl="7"/>
            <a:r>
              <a:rPr lang="en-GB"/>
              <a:t>8</a:t>
            </a:r>
          </a:p>
          <a:p>
            <a:pPr lvl="8"/>
            <a:r>
              <a:rPr lang="en-GB"/>
              <a:t>9</a:t>
            </a:r>
            <a:endParaRPr lang="en-GB" dirty="0"/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AF5BBBEC-8DDA-37BC-3B1E-5DB781A5DDC2}"/>
              </a:ext>
            </a:extLst>
          </p:cNvPr>
          <p:cNvSpPr/>
          <p:nvPr userDrawn="1"/>
        </p:nvSpPr>
        <p:spPr>
          <a:xfrm>
            <a:off x="0" y="0"/>
            <a:ext cx="12192000" cy="332655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EEEFEE">
                  <a:alpha val="92941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2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8" y="96467"/>
            <a:ext cx="2346641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7A056A0C-BA80-48B5-9C35-4A96F80DBB77}" type="datetime1">
              <a:rPr lang="en-GB" smtClean="0"/>
              <a:t>20/09/2023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9" r:id="rId2"/>
    <p:sldLayoutId id="2147483671" r:id="rId3"/>
    <p:sldLayoutId id="2147483701" r:id="rId4"/>
    <p:sldLayoutId id="2147483674" r:id="rId5"/>
    <p:sldLayoutId id="2147483670" r:id="rId6"/>
    <p:sldLayoutId id="2147483660" r:id="rId7"/>
    <p:sldLayoutId id="2147483662" r:id="rId8"/>
    <p:sldLayoutId id="2147483684" r:id="rId9"/>
    <p:sldLayoutId id="2147483685" r:id="rId10"/>
    <p:sldLayoutId id="2147483664" r:id="rId11"/>
    <p:sldLayoutId id="2147483665" r:id="rId12"/>
    <p:sldLayoutId id="2147483689" r:id="rId13"/>
    <p:sldLayoutId id="2147483702" r:id="rId14"/>
    <p:sldLayoutId id="2147483703" r:id="rId15"/>
    <p:sldLayoutId id="2147483694" r:id="rId16"/>
    <p:sldLayoutId id="2147483692" r:id="rId17"/>
    <p:sldLayoutId id="2147483691" r:id="rId18"/>
    <p:sldLayoutId id="2147483697" r:id="rId19"/>
    <p:sldLayoutId id="2147483704" r:id="rId20"/>
    <p:sldLayoutId id="2147483705" r:id="rId21"/>
    <p:sldLayoutId id="2147483695" r:id="rId22"/>
    <p:sldLayoutId id="2147483698" r:id="rId23"/>
    <p:sldLayoutId id="2147483706" r:id="rId24"/>
    <p:sldLayoutId id="2147483707" r:id="rId25"/>
    <p:sldLayoutId id="2147483708" r:id="rId26"/>
    <p:sldLayoutId id="2147483709" r:id="rId27"/>
    <p:sldLayoutId id="2147483710" r:id="rId28"/>
    <p:sldLayoutId id="2147483693" r:id="rId29"/>
    <p:sldLayoutId id="2147483688" r:id="rId30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b="0" i="0" kern="1200" spc="60" baseline="0">
          <a:solidFill>
            <a:schemeClr val="accent1"/>
          </a:solidFill>
          <a:latin typeface="+mj-lt"/>
          <a:ea typeface="Open Sans Extrabold" panose="020B0606030504020204" pitchFamily="34" charset="0"/>
          <a:cs typeface="Microsoft New Tai Lue" panose="020B0502040204020203" pitchFamily="34" charset="0"/>
        </a:defRPr>
      </a:lvl1pPr>
    </p:titleStyle>
    <p:bodyStyle>
      <a:lvl1pPr marL="360000" indent="-36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b="0" i="0" kern="1200" spc="6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b="0" i="0" kern="1200" spc="6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2pPr>
      <a:lvl3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3pPr>
      <a:lvl4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4pPr>
      <a:lvl5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spc="6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5pPr>
      <a:lvl6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6pPr>
      <a:lvl7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7pPr>
      <a:lvl8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8pPr>
      <a:lvl9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6">
            <a:extLst>
              <a:ext uri="{FF2B5EF4-FFF2-40B4-BE49-F238E27FC236}">
                <a16:creationId xmlns:a16="http://schemas.microsoft.com/office/drawing/2014/main" id="{8A82D294-513E-1DF1-BFF7-49DA84413C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1" r="1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3" name="Title 2">
            <a:extLst>
              <a:ext uri="{FF2B5EF4-FFF2-40B4-BE49-F238E27FC236}">
                <a16:creationId xmlns:a16="http://schemas.microsoft.com/office/drawing/2014/main" id="{D1E8CF20-784D-D5DD-0013-9CE6E833E3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218C83D-C112-3B45-B0BC-99E9475815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7375" y="1020200"/>
            <a:ext cx="4946649" cy="134541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>
                <a:latin typeface="Bahnschrift" panose="020B0502040204020203" pitchFamily="34" charset="0"/>
              </a:rPr>
              <a:t>Data Visualisation and Storytelling	</a:t>
            </a:r>
            <a:endParaRPr lang="en-GB" b="0" dirty="0">
              <a:latin typeface="Bahnschrift" panose="020B0502040204020203" pitchFamily="34" charset="0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55F9F9FB-61AF-8548-83E5-79EB62A8C8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8962" y="3007285"/>
            <a:ext cx="4946649" cy="726435"/>
          </a:xfrm>
        </p:spPr>
        <p:txBody>
          <a:bodyPr>
            <a:normAutofit/>
          </a:bodyPr>
          <a:lstStyle/>
          <a:p>
            <a:r>
              <a:rPr lang="en-GB" dirty="0">
                <a:latin typeface="Bahnschrift" panose="020B0502040204020203" pitchFamily="34" charset="0"/>
              </a:rPr>
              <a:t>Dimensionality</a:t>
            </a:r>
            <a:endParaRPr lang="en-GB" b="0" dirty="0">
              <a:latin typeface="Bahnschrift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2D5F85F-0777-314B-A8CB-A12F7D46B7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8962" y="4053600"/>
            <a:ext cx="4946650" cy="89976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b="0" dirty="0">
                <a:latin typeface="Bahnschrift" panose="020B0502040204020203" pitchFamily="34" charset="0"/>
              </a:rPr>
              <a:t>KC</a:t>
            </a:r>
          </a:p>
          <a:p>
            <a:pPr>
              <a:spcAft>
                <a:spcPts val="600"/>
              </a:spcAft>
            </a:pPr>
            <a:r>
              <a:rPr lang="en-GB" dirty="0">
                <a:latin typeface="Bahnschrift" panose="020B0502040204020203" pitchFamily="34" charset="0"/>
              </a:rPr>
              <a:t>09.2023</a:t>
            </a:r>
            <a:endParaRPr lang="en-GB" b="0" dirty="0">
              <a:latin typeface="Bahnschrift" panose="020B05020402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64A27-B96F-FF49-952F-8EF3F8AAC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58B270F0-8F8E-46A3-BFFE-96163F9D413B}" type="datetime1">
              <a:rPr lang="en-GB" smtClean="0"/>
              <a:pPr>
                <a:spcAft>
                  <a:spcPts val="600"/>
                </a:spcAft>
              </a:pPr>
              <a:t>20/09/2023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356401-0EC4-5C4E-B05C-BACA002CF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1930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D590F-5984-4D68-1019-E206D9A84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Bahnschrift" panose="020B0502040204020203" pitchFamily="34" charset="0"/>
              </a:rPr>
              <a:t>What do you observe?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F2C43-B0A9-056E-8BE0-7CCC40CB5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2720" y="1959969"/>
            <a:ext cx="6373311" cy="2938062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Bahnschrift" panose="020B0502040204020203" pitchFamily="34" charset="0"/>
              </a:rPr>
              <a:t>Strong positive correlation between obesity and high BP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Bahnschrift" panose="020B0502040204020203" pitchFamily="34" charset="0"/>
              </a:rPr>
              <a:t>Moderate positive correlation between breast cancer and stroke, as well as breast cancer and obesity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Bahnschrift" panose="020B0502040204020203" pitchFamily="34" charset="0"/>
              </a:rPr>
              <a:t>No significant correlation between poverty and high blood pressure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04077-CCFF-84E8-4A6D-8BE2ADB50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A2488-620E-4717-952D-4163044243D3}" type="datetime1">
              <a:rPr lang="en-GB" smtClean="0"/>
              <a:t>20/09/2023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2558AF-B669-01B9-56E6-75A901AA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  <p:pic>
        <p:nvPicPr>
          <p:cNvPr id="7" name="Picture 6" descr="A chart of different colored squares&#10;&#10;Description automatically generated">
            <a:extLst>
              <a:ext uri="{FF2B5EF4-FFF2-40B4-BE49-F238E27FC236}">
                <a16:creationId xmlns:a16="http://schemas.microsoft.com/office/drawing/2014/main" id="{6248DCC7-2B5C-4155-FBED-A907BAC81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73" y="1267327"/>
            <a:ext cx="5196103" cy="44752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F69A76-1ED2-F62E-64DB-4CC517C9A57F}"/>
              </a:ext>
            </a:extLst>
          </p:cNvPr>
          <p:cNvSpPr txBox="1"/>
          <p:nvPr/>
        </p:nvSpPr>
        <p:spPr>
          <a:xfrm>
            <a:off x="5069305" y="6569358"/>
            <a:ext cx="7006726" cy="307777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pPr>
              <a:spcBef>
                <a:spcPct val="0"/>
              </a:spcBef>
            </a:pPr>
            <a:r>
              <a:rPr lang="en-GB" sz="1000" dirty="0">
                <a:solidFill>
                  <a:schemeClr val="bg1"/>
                </a:solidFill>
                <a:latin typeface="Bahnschrift" panose="020B0502040204020203" pitchFamily="34" charset="0"/>
              </a:rPr>
              <a:t>https://www.vertica.com/blog/in-database-machine-learning-2-calculate-a-correlation-matrix-a-data-exploration-post/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10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6063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E48AC-7DDB-7DC1-5AA8-B09B060E5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Bahnschrift" panose="020B0502040204020203" pitchFamily="34" charset="0"/>
              </a:rPr>
              <a:t>Quick R code for plotting correlation matrix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739CE-9C61-CDE2-2D3F-42D16523E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A2488-620E-4717-952D-4163044243D3}" type="datetime1">
              <a:rPr lang="en-GB" smtClean="0"/>
              <a:t>20/09/2023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0E3A68-F0E8-1D62-258D-30BF98525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 dirty="0"/>
          </a:p>
        </p:txBody>
      </p:sp>
      <p:pic>
        <p:nvPicPr>
          <p:cNvPr id="12" name="Content Placeholder 11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3DD20A80-2CB3-0E10-6D5F-821A4DB7D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600" y="1478712"/>
            <a:ext cx="11965309" cy="4758573"/>
          </a:xfrm>
        </p:spPr>
      </p:pic>
    </p:spTree>
    <p:extLst>
      <p:ext uri="{BB962C8B-B14F-4D97-AF65-F5344CB8AC3E}">
        <p14:creationId xmlns:p14="http://schemas.microsoft.com/office/powerpoint/2010/main" val="2542289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E48AC-7DDB-7DC1-5AA8-B09B060E5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Bahnschrift" panose="020B0502040204020203" pitchFamily="34" charset="0"/>
              </a:rPr>
              <a:t>Quick R code for plotting correlation matrix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739CE-9C61-CDE2-2D3F-42D16523E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A2488-620E-4717-952D-4163044243D3}" type="datetime1">
              <a:rPr lang="en-GB" smtClean="0"/>
              <a:t>20/09/2023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0E3A68-F0E8-1D62-258D-30BF98525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12</a:t>
            </a:fld>
            <a:endParaRPr lang="en-GB" dirty="0"/>
          </a:p>
        </p:txBody>
      </p:sp>
      <p:pic>
        <p:nvPicPr>
          <p:cNvPr id="14" name="Picture 13" descr="A screenshot of a graph&#10;&#10;Description automatically generated">
            <a:extLst>
              <a:ext uri="{FF2B5EF4-FFF2-40B4-BE49-F238E27FC236}">
                <a16:creationId xmlns:a16="http://schemas.microsoft.com/office/drawing/2014/main" id="{A7C788BA-2D35-9D4F-6158-6AD69DB7F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546" y="1174694"/>
            <a:ext cx="6439322" cy="558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BC921-7363-42AE-EB9A-925B5CB5A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Bahnschrift" panose="020B0502040204020203" pitchFamily="34" charset="0"/>
              </a:rPr>
              <a:t>Principal Component Analysis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A692F-57F8-3E62-9F91-6D9915D23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Bahnschrift" panose="020B0502040204020203" pitchFamily="34" charset="0"/>
              </a:rPr>
              <a:t>Dimensionality Reduction Method</a:t>
            </a:r>
          </a:p>
          <a:p>
            <a:r>
              <a:rPr lang="en-GB" dirty="0">
                <a:solidFill>
                  <a:schemeClr val="bg1"/>
                </a:solidFill>
                <a:latin typeface="Bahnschrift" panose="020B0502040204020203" pitchFamily="34" charset="0"/>
              </a:rPr>
              <a:t>Transform large set of variables into smaller one</a:t>
            </a:r>
          </a:p>
          <a:p>
            <a:r>
              <a:rPr lang="en-GB" dirty="0">
                <a:solidFill>
                  <a:schemeClr val="bg1"/>
                </a:solidFill>
                <a:latin typeface="Bahnschrift" panose="020B0502040204020203" pitchFamily="34" charset="0"/>
              </a:rPr>
              <a:t>Converts variables to principal components- linear combinations or mixtures of initial variables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5F3FD-65BA-FD9E-2399-3FE24FE43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A2488-620E-4717-952D-4163044243D3}" type="datetime1">
              <a:rPr lang="en-GB" smtClean="0"/>
              <a:t>20/09/2023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2E6BB1-2F5D-7591-512B-8B77D41E1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8148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BC921-7363-42AE-EB9A-925B5CB5A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Bahnschrift" panose="020B0502040204020203" pitchFamily="34" charset="0"/>
              </a:rPr>
              <a:t>Principal Component Analysis- Steps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A692F-57F8-3E62-9F91-6D9915D23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Bahnschrift" panose="020B0502040204020203" pitchFamily="34" charset="0"/>
              </a:rPr>
              <a:t>1. Standardisation</a:t>
            </a:r>
          </a:p>
          <a:p>
            <a:endParaRPr lang="en-GB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Bahnschrift" panose="020B0502040204020203" pitchFamily="34" charset="0"/>
              </a:rPr>
              <a:t>PCA works only with continuous values. 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Bahnschrift" panose="020B0502040204020203" pitchFamily="34" charset="0"/>
              </a:rPr>
              <a:t>Remove 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Bahnschrift" panose="020B0502040204020203" pitchFamily="34" charset="0"/>
              </a:rPr>
              <a:t>	NA values, 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Bahnschrift" panose="020B0502040204020203" pitchFamily="34" charset="0"/>
              </a:rPr>
              <a:t>	unnecessary columns, 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Bahnschrift" panose="020B0502040204020203" pitchFamily="34" charset="0"/>
              </a:rPr>
              <a:t>	mean and standard deviation from columns (z-score)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5F3FD-65BA-FD9E-2399-3FE24FE43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A2488-620E-4717-952D-4163044243D3}" type="datetime1">
              <a:rPr lang="en-GB" smtClean="0"/>
              <a:t>20/09/2023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2E6BB1-2F5D-7591-512B-8B77D41E1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7202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0D1DE-9B52-EBBC-90A0-0CD3E856A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Bahnschrift" panose="020B0502040204020203" pitchFamily="34" charset="0"/>
              </a:rPr>
              <a:t>Step 1- Cleaning data</a:t>
            </a:r>
          </a:p>
        </p:txBody>
      </p:sp>
      <p:pic>
        <p:nvPicPr>
          <p:cNvPr id="7" name="Content Placeholder 6" descr="A screen shot of numbers&#10;&#10;Description automatically generated">
            <a:extLst>
              <a:ext uri="{FF2B5EF4-FFF2-40B4-BE49-F238E27FC236}">
                <a16:creationId xmlns:a16="http://schemas.microsoft.com/office/drawing/2014/main" id="{7E0C77D4-0905-43BF-2F80-DF619BC158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3972" y="1775810"/>
            <a:ext cx="11313444" cy="179606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B9645-806A-745A-C1D4-E68C0F98D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A2488-620E-4717-952D-4163044243D3}" type="datetime1">
              <a:rPr lang="en-GB" smtClean="0"/>
              <a:t>20/09/2023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4DEE93-BAC9-296B-C673-2A66BC3E9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15</a:t>
            </a:fld>
            <a:endParaRPr lang="en-GB" dirty="0"/>
          </a:p>
        </p:txBody>
      </p:sp>
      <p:pic>
        <p:nvPicPr>
          <p:cNvPr id="9" name="Picture 8" descr="A group of numbers and symbols&#10;&#10;Description automatically generated">
            <a:extLst>
              <a:ext uri="{FF2B5EF4-FFF2-40B4-BE49-F238E27FC236}">
                <a16:creationId xmlns:a16="http://schemas.microsoft.com/office/drawing/2014/main" id="{DEE63214-255B-FF9B-8A53-67C33ECD5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972" y="4448175"/>
            <a:ext cx="11290380" cy="165420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997671-F2B4-FEEA-1ACC-4A235BEFE967}"/>
              </a:ext>
            </a:extLst>
          </p:cNvPr>
          <p:cNvCxnSpPr/>
          <p:nvPr/>
        </p:nvCxnSpPr>
        <p:spPr>
          <a:xfrm>
            <a:off x="6147844" y="3705225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mathematical equation with black text&#10;&#10;Description automatically generated">
            <a:extLst>
              <a:ext uri="{FF2B5EF4-FFF2-40B4-BE49-F238E27FC236}">
                <a16:creationId xmlns:a16="http://schemas.microsoft.com/office/drawing/2014/main" id="{E906BB4C-51E2-1FC1-F28C-976CCF6A73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4863" y="422880"/>
            <a:ext cx="2166587" cy="15458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BA8190C-0093-F5C7-5BC7-CA1DFA8CEFD2}"/>
              </a:ext>
            </a:extLst>
          </p:cNvPr>
          <p:cNvSpPr txBox="1"/>
          <p:nvPr/>
        </p:nvSpPr>
        <p:spPr>
          <a:xfrm>
            <a:off x="7358412" y="683181"/>
            <a:ext cx="2076450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b="0" dirty="0">
                <a:solidFill>
                  <a:schemeClr val="bg1"/>
                </a:solidFill>
                <a:latin typeface="Bahnschrift" panose="020B0502040204020203" pitchFamily="34" charset="0"/>
              </a:rPr>
              <a:t>Remove NA Values</a:t>
            </a:r>
          </a:p>
        </p:txBody>
      </p:sp>
    </p:spTree>
    <p:extLst>
      <p:ext uri="{BB962C8B-B14F-4D97-AF65-F5344CB8AC3E}">
        <p14:creationId xmlns:p14="http://schemas.microsoft.com/office/powerpoint/2010/main" val="260043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BC921-7363-42AE-EB9A-925B5CB5A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Bahnschrift" panose="020B0502040204020203" pitchFamily="34" charset="0"/>
              </a:rPr>
              <a:t>Principal Component Analysis- Steps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A692F-57F8-3E62-9F91-6D9915D23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Bahnschrift" panose="020B0502040204020203" pitchFamily="34" charset="0"/>
              </a:rPr>
              <a:t>2. Plot covariance matrix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Bahnschrift" panose="020B0502040204020203" pitchFamily="34" charset="0"/>
              </a:rPr>
              <a:t>For each variable, principal components will be generated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Bahnschrift" panose="020B0502040204020203" pitchFamily="34" charset="0"/>
              </a:rPr>
              <a:t>Higher the absolute value of the component for each variable, higher is the significance of that variable</a:t>
            </a:r>
          </a:p>
          <a:p>
            <a:endParaRPr lang="en-GB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endParaRPr lang="en-GB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5F3FD-65BA-FD9E-2399-3FE24FE43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A2488-620E-4717-952D-4163044243D3}" type="datetime1">
              <a:rPr lang="en-GB" smtClean="0"/>
              <a:t>20/09/2023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2E6BB1-2F5D-7591-512B-8B77D41E1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479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0D1DE-9B52-EBBC-90A0-0CD3E856A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Bahnschrift" panose="020B0502040204020203" pitchFamily="34" charset="0"/>
              </a:rPr>
              <a:t>Step 2- Covariance Matrix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B9645-806A-745A-C1D4-E68C0F98D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A2488-620E-4717-952D-4163044243D3}" type="datetime1">
              <a:rPr lang="en-GB" smtClean="0"/>
              <a:t>20/09/2023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4DEE93-BAC9-296B-C673-2A66BC3E9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17</a:t>
            </a:fld>
            <a:endParaRPr lang="en-GB" dirty="0"/>
          </a:p>
        </p:txBody>
      </p:sp>
      <p:pic>
        <p:nvPicPr>
          <p:cNvPr id="10" name="Picture 9" descr="A screenshot of a chart&#10;&#10;Description automatically generated">
            <a:extLst>
              <a:ext uri="{FF2B5EF4-FFF2-40B4-BE49-F238E27FC236}">
                <a16:creationId xmlns:a16="http://schemas.microsoft.com/office/drawing/2014/main" id="{63884ED1-C9EA-4943-211A-268CF189A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534" y="1546801"/>
            <a:ext cx="6902931" cy="519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868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DF44C-69A5-0AE4-E7A5-7FE840030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Bahnschrift" panose="020B0502040204020203" pitchFamily="34" charset="0"/>
              </a:rPr>
              <a:t>Some code</a:t>
            </a:r>
          </a:p>
        </p:txBody>
      </p:sp>
      <p:pic>
        <p:nvPicPr>
          <p:cNvPr id="7" name="Content Placeholder 6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5BC6EFD2-35ED-267E-D151-36B92E8FA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0781" y="1484313"/>
            <a:ext cx="8688852" cy="510921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566DC-4D52-F3C1-0774-04AAF9E71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A2488-620E-4717-952D-4163044243D3}" type="datetime1">
              <a:rPr lang="en-GB" smtClean="0"/>
              <a:t>20/09/2023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1FDEEE-8515-BD3D-24E7-76A110CD2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5837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BC921-7363-42AE-EB9A-925B5CB5A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Bahnschrift" panose="020B0502040204020203" pitchFamily="34" charset="0"/>
              </a:rPr>
              <a:t>Principal Component Analysis- Steps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A692F-57F8-3E62-9F91-6D9915D23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Bahnschrift" panose="020B0502040204020203" pitchFamily="34" charset="0"/>
              </a:rPr>
              <a:t>3. Apply PCA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Bahnschrift" panose="020B0502040204020203" pitchFamily="34" charset="0"/>
              </a:rPr>
              <a:t>Principal Components will be seen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en-GB" sz="2400" b="0" dirty="0">
                <a:solidFill>
                  <a:schemeClr val="bg1"/>
                </a:solidFill>
                <a:latin typeface="Bahnschrift" panose="020B0502040204020203" pitchFamily="34" charset="0"/>
              </a:rPr>
              <a:t>Each component captures a certain proportion of variance in the data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en-GB" sz="2400" b="0" dirty="0">
                <a:solidFill>
                  <a:schemeClr val="bg1"/>
                </a:solidFill>
                <a:latin typeface="Bahnschrift" panose="020B0502040204020203" pitchFamily="34" charset="0"/>
              </a:rPr>
              <a:t>Which </a:t>
            </a:r>
            <a:r>
              <a:rPr lang="en-GB" dirty="0">
                <a:solidFill>
                  <a:schemeClr val="bg1"/>
                </a:solidFill>
                <a:latin typeface="Bahnschrift" panose="020B0502040204020203" pitchFamily="34" charset="0"/>
              </a:rPr>
              <a:t>variables make up components? </a:t>
            </a:r>
            <a:endParaRPr lang="en-GB" sz="2400" b="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5F3FD-65BA-FD9E-2399-3FE24FE43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A2488-620E-4717-952D-4163044243D3}" type="datetime1">
              <a:rPr lang="en-GB" smtClean="0"/>
              <a:t>20/09/2023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2E6BB1-2F5D-7591-512B-8B77D41E1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3956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EA8951-1099-E3CC-8186-105E292BD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E1C7-F811-4F51-BDA9-17EBB9618420}" type="datetime1">
              <a:rPr lang="en-GB" smtClean="0">
                <a:latin typeface="Bahnschrift" panose="020B0502040204020203" pitchFamily="34" charset="0"/>
              </a:rPr>
              <a:t>20/09/2023</a:t>
            </a:fld>
            <a:endParaRPr lang="en-GB" dirty="0">
              <a:latin typeface="Bahnschrift" panose="020B05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233AE1-959A-9DAD-F90F-E73A932E4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>
                <a:latin typeface="Bahnschrift" panose="020B0502040204020203" pitchFamily="34" charset="0"/>
              </a:rPr>
              <a:pPr/>
              <a:t>2</a:t>
            </a:fld>
            <a:endParaRPr lang="en-GB" dirty="0">
              <a:latin typeface="Bahnschrif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162ACD-5E3C-8925-895F-02BB9F588582}"/>
              </a:ext>
            </a:extLst>
          </p:cNvPr>
          <p:cNvSpPr txBox="1"/>
          <p:nvPr/>
        </p:nvSpPr>
        <p:spPr>
          <a:xfrm>
            <a:off x="1499937" y="1379621"/>
            <a:ext cx="1615827" cy="36933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>
                <a:solidFill>
                  <a:schemeClr val="bg1"/>
                </a:solidFill>
                <a:latin typeface="Bahnschrift" panose="020B0502040204020203" pitchFamily="34" charset="0"/>
              </a:rPr>
              <a:t>I need data!</a:t>
            </a:r>
            <a:endParaRPr lang="en-GB" sz="2400" b="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B9C9CE-E8B4-7685-D97A-8D5362F656AF}"/>
              </a:ext>
            </a:extLst>
          </p:cNvPr>
          <p:cNvSpPr txBox="1"/>
          <p:nvPr/>
        </p:nvSpPr>
        <p:spPr>
          <a:xfrm>
            <a:off x="2823411" y="2767264"/>
            <a:ext cx="1994136" cy="492443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200" dirty="0">
                <a:solidFill>
                  <a:schemeClr val="bg1"/>
                </a:solidFill>
                <a:latin typeface="Bahnschrift" panose="020B0502040204020203" pitchFamily="34" charset="0"/>
              </a:rPr>
              <a:t>More data!</a:t>
            </a:r>
            <a:endParaRPr lang="en-GB" sz="3200" b="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061F5F-53EB-DA04-1235-3C0ACAF79C5F}"/>
              </a:ext>
            </a:extLst>
          </p:cNvPr>
          <p:cNvSpPr txBox="1"/>
          <p:nvPr/>
        </p:nvSpPr>
        <p:spPr>
          <a:xfrm>
            <a:off x="4227095" y="3657600"/>
            <a:ext cx="2431756" cy="553998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>
                <a:solidFill>
                  <a:schemeClr val="bg1"/>
                </a:solidFill>
                <a:latin typeface="Bahnschrift" panose="020B0502040204020203" pitchFamily="34" charset="0"/>
              </a:rPr>
              <a:t>MORE data!</a:t>
            </a:r>
            <a:endParaRPr lang="en-GB" sz="3600" b="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9828DC-4D87-6059-BDD2-ADE0225ED61B}"/>
              </a:ext>
            </a:extLst>
          </p:cNvPr>
          <p:cNvSpPr txBox="1"/>
          <p:nvPr/>
        </p:nvSpPr>
        <p:spPr>
          <a:xfrm>
            <a:off x="6914148" y="3042047"/>
            <a:ext cx="4916410" cy="677108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>
                <a:solidFill>
                  <a:schemeClr val="bg1"/>
                </a:solidFill>
                <a:latin typeface="Bahnschrift" panose="020B0502040204020203" pitchFamily="34" charset="0"/>
              </a:rPr>
              <a:t>Need </a:t>
            </a:r>
            <a:r>
              <a:rPr lang="en-GB" sz="4400" dirty="0">
                <a:solidFill>
                  <a:schemeClr val="bg1"/>
                </a:solidFill>
                <a:latin typeface="Bahnschrift" panose="020B0502040204020203" pitchFamily="34" charset="0"/>
              </a:rPr>
              <a:t>some</a:t>
            </a:r>
            <a:r>
              <a:rPr lang="en-GB" sz="3600" dirty="0">
                <a:solidFill>
                  <a:schemeClr val="bg1"/>
                </a:solidFill>
                <a:latin typeface="Bahnschrift" panose="020B0502040204020203" pitchFamily="34" charset="0"/>
              </a:rPr>
              <a:t> extra data!</a:t>
            </a:r>
            <a:endParaRPr lang="en-GB" sz="3600" b="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E9ADDF-5B69-2B9F-6BCC-B90E7B9D2FF7}"/>
              </a:ext>
            </a:extLst>
          </p:cNvPr>
          <p:cNvSpPr txBox="1"/>
          <p:nvPr/>
        </p:nvSpPr>
        <p:spPr>
          <a:xfrm>
            <a:off x="3937919" y="5355269"/>
            <a:ext cx="8125622" cy="738664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800" dirty="0">
                <a:solidFill>
                  <a:schemeClr val="bg1"/>
                </a:solidFill>
                <a:latin typeface="Bahnschrift" panose="020B0502040204020203" pitchFamily="34" charset="0"/>
              </a:rPr>
              <a:t>What if I link more registries?</a:t>
            </a:r>
            <a:endParaRPr lang="en-GB" sz="4800" b="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B157B0-BE0F-C394-9A99-10004C1D16A5}"/>
              </a:ext>
            </a:extLst>
          </p:cNvPr>
          <p:cNvSpPr txBox="1"/>
          <p:nvPr/>
        </p:nvSpPr>
        <p:spPr>
          <a:xfrm>
            <a:off x="310323" y="4001051"/>
            <a:ext cx="3627596" cy="1477328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9600" dirty="0">
                <a:solidFill>
                  <a:schemeClr val="bg1"/>
                </a:solidFill>
                <a:latin typeface="Bahnschrift" panose="020B0502040204020203" pitchFamily="34" charset="0"/>
              </a:rPr>
              <a:t>MORE!</a:t>
            </a:r>
            <a:endParaRPr lang="en-GB" sz="9600" b="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4E3BB3-CBF2-B7EB-4C81-4E6653628CFB}"/>
              </a:ext>
            </a:extLst>
          </p:cNvPr>
          <p:cNvSpPr txBox="1"/>
          <p:nvPr/>
        </p:nvSpPr>
        <p:spPr>
          <a:xfrm>
            <a:off x="5759117" y="764067"/>
            <a:ext cx="4789554" cy="166199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>
                <a:solidFill>
                  <a:schemeClr val="bg1"/>
                </a:solidFill>
                <a:latin typeface="Bahnschrift" panose="020B0502040204020203" pitchFamily="34" charset="0"/>
              </a:rPr>
              <a:t>This analysis could do with another hospital’s dataset</a:t>
            </a:r>
            <a:endParaRPr lang="en-GB" sz="3600" b="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68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0D1DE-9B52-EBBC-90A0-0CD3E856A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Bahnschrift" panose="020B0502040204020203" pitchFamily="34" charset="0"/>
              </a:rPr>
              <a:t>Step 2- Applying PCA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B9645-806A-745A-C1D4-E68C0F98D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A2488-620E-4717-952D-4163044243D3}" type="datetime1">
              <a:rPr lang="en-GB" smtClean="0"/>
              <a:t>20/09/2023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4DEE93-BAC9-296B-C673-2A66BC3E9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20</a:t>
            </a:fld>
            <a:endParaRPr lang="en-GB" dirty="0"/>
          </a:p>
        </p:txBody>
      </p:sp>
      <p:pic>
        <p:nvPicPr>
          <p:cNvPr id="6" name="Picture 5" descr="A number and numbers on a white background&#10;&#10;Description automatically generated">
            <a:extLst>
              <a:ext uri="{FF2B5EF4-FFF2-40B4-BE49-F238E27FC236}">
                <a16:creationId xmlns:a16="http://schemas.microsoft.com/office/drawing/2014/main" id="{C35BD98C-B776-2260-9487-83E5723D7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63" y="1957278"/>
            <a:ext cx="11122658" cy="16047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C2F1C9-31FE-6002-2F47-C2F00C6D1B97}"/>
              </a:ext>
            </a:extLst>
          </p:cNvPr>
          <p:cNvSpPr txBox="1"/>
          <p:nvPr/>
        </p:nvSpPr>
        <p:spPr>
          <a:xfrm>
            <a:off x="861848" y="4235669"/>
            <a:ext cx="8660524" cy="184665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b="0" dirty="0">
                <a:solidFill>
                  <a:schemeClr val="bg1"/>
                </a:solidFill>
                <a:latin typeface="Bahnschrift" panose="020B0502040204020203" pitchFamily="34" charset="0"/>
              </a:rPr>
              <a:t>Each component captures a certain proportion of variance in the data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>
                <a:solidFill>
                  <a:schemeClr val="bg1"/>
                </a:solidFill>
                <a:latin typeface="Bahnschrift" panose="020B0502040204020203" pitchFamily="34" charset="0"/>
              </a:rPr>
              <a:t>Why is this good?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b="0" dirty="0">
                <a:solidFill>
                  <a:schemeClr val="bg1"/>
                </a:solidFill>
                <a:latin typeface="Bahnschrift" panose="020B0502040204020203" pitchFamily="34" charset="0"/>
              </a:rPr>
              <a:t>It means you can use some variables instead of all, and still have similar representation in your data</a:t>
            </a:r>
          </a:p>
        </p:txBody>
      </p:sp>
    </p:spTree>
    <p:extLst>
      <p:ext uri="{BB962C8B-B14F-4D97-AF65-F5344CB8AC3E}">
        <p14:creationId xmlns:p14="http://schemas.microsoft.com/office/powerpoint/2010/main" val="1933989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DF44C-69A5-0AE4-E7A5-7FE840030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Bahnschrift" panose="020B0502040204020203" pitchFamily="34" charset="0"/>
              </a:rPr>
              <a:t>Some code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566DC-4D52-F3C1-0774-04AAF9E71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A2488-620E-4717-952D-4163044243D3}" type="datetime1">
              <a:rPr lang="en-GB" smtClean="0"/>
              <a:t>20/09/2023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1FDEEE-8515-BD3D-24E7-76A110CD2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21</a:t>
            </a:fld>
            <a:endParaRPr lang="en-GB" dirty="0"/>
          </a:p>
        </p:txBody>
      </p:sp>
      <p:pic>
        <p:nvPicPr>
          <p:cNvPr id="9" name="Content Placeholder 8" descr="A computer screen with text&#10;&#10;Description automatically generated">
            <a:extLst>
              <a:ext uri="{FF2B5EF4-FFF2-40B4-BE49-F238E27FC236}">
                <a16:creationId xmlns:a16="http://schemas.microsoft.com/office/drawing/2014/main" id="{A381005E-A517-ACED-6DE1-EE3763FDB8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6154" y="2255078"/>
            <a:ext cx="11219691" cy="2347843"/>
          </a:xfrm>
        </p:spPr>
      </p:pic>
    </p:spTree>
    <p:extLst>
      <p:ext uri="{BB962C8B-B14F-4D97-AF65-F5344CB8AC3E}">
        <p14:creationId xmlns:p14="http://schemas.microsoft.com/office/powerpoint/2010/main" val="2639991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BC921-7363-42AE-EB9A-925B5CB5A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Bahnschrift" panose="020B0502040204020203" pitchFamily="34" charset="0"/>
              </a:rPr>
              <a:t>Principal Component Analysis- Steps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A692F-57F8-3E62-9F91-6D9915D23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Bahnschrift" panose="020B0502040204020203" pitchFamily="34" charset="0"/>
              </a:rPr>
              <a:t>3. Visualise PCA results</a:t>
            </a:r>
          </a:p>
          <a:p>
            <a:endParaRPr lang="en-GB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Bahnschrift" panose="020B0502040204020203" pitchFamily="34" charset="0"/>
              </a:rPr>
              <a:t>Elbow/Scree plots</a:t>
            </a:r>
          </a:p>
          <a:p>
            <a:pPr marL="0" indent="0">
              <a:buNone/>
            </a:pPr>
            <a:r>
              <a:rPr lang="en-GB" dirty="0" err="1">
                <a:solidFill>
                  <a:schemeClr val="bg1"/>
                </a:solidFill>
                <a:latin typeface="Bahnschrift" panose="020B0502040204020203" pitchFamily="34" charset="0"/>
              </a:rPr>
              <a:t>BiPlots</a:t>
            </a:r>
            <a:endParaRPr lang="en-GB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endParaRPr lang="en-GB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en-GB" sz="2400" b="0" dirty="0">
                <a:solidFill>
                  <a:schemeClr val="bg1"/>
                </a:solidFill>
                <a:latin typeface="Bahnschrift" panose="020B0502040204020203" pitchFamily="34" charset="0"/>
              </a:rPr>
              <a:t>Which components provide th</a:t>
            </a:r>
            <a:r>
              <a:rPr lang="en-GB" dirty="0">
                <a:solidFill>
                  <a:schemeClr val="bg1"/>
                </a:solidFill>
                <a:latin typeface="Bahnschrift" panose="020B0502040204020203" pitchFamily="34" charset="0"/>
              </a:rPr>
              <a:t>e highest variance? </a:t>
            </a:r>
            <a:endParaRPr lang="en-GB" sz="2400" b="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en-GB" sz="2400" b="0" dirty="0">
                <a:solidFill>
                  <a:schemeClr val="bg1"/>
                </a:solidFill>
                <a:latin typeface="Bahnschrift" panose="020B0502040204020203" pitchFamily="34" charset="0"/>
              </a:rPr>
              <a:t>Which </a:t>
            </a:r>
            <a:r>
              <a:rPr lang="en-GB" dirty="0">
                <a:solidFill>
                  <a:schemeClr val="bg1"/>
                </a:solidFill>
                <a:latin typeface="Bahnschrift" panose="020B0502040204020203" pitchFamily="34" charset="0"/>
              </a:rPr>
              <a:t>variables make up components? </a:t>
            </a:r>
            <a:endParaRPr lang="en-GB" sz="2400" b="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endParaRPr lang="en-GB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endParaRPr lang="en-GB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5F3FD-65BA-FD9E-2399-3FE24FE43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A2488-620E-4717-952D-4163044243D3}" type="datetime1">
              <a:rPr lang="en-GB" smtClean="0"/>
              <a:t>20/09/2023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2E6BB1-2F5D-7591-512B-8B77D41E1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157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0D1DE-9B52-EBBC-90A0-0CD3E856A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Bahnschrift" panose="020B0502040204020203" pitchFamily="34" charset="0"/>
              </a:rPr>
              <a:t>Step 3- Visualising PCA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B9645-806A-745A-C1D4-E68C0F98D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A2488-620E-4717-952D-4163044243D3}" type="datetime1">
              <a:rPr lang="en-GB" smtClean="0"/>
              <a:t>20/09/2023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4DEE93-BAC9-296B-C673-2A66BC3E9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23</a:t>
            </a:fld>
            <a:endParaRPr lang="en-GB" dirty="0"/>
          </a:p>
        </p:txBody>
      </p:sp>
      <p:pic>
        <p:nvPicPr>
          <p:cNvPr id="6" name="Picture 5" descr="A graph with a number of blue bars&#10;&#10;Description automatically generated">
            <a:extLst>
              <a:ext uri="{FF2B5EF4-FFF2-40B4-BE49-F238E27FC236}">
                <a16:creationId xmlns:a16="http://schemas.microsoft.com/office/drawing/2014/main" id="{CD21F46B-1822-820F-04BD-9E1D5F6DC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485" y="1301293"/>
            <a:ext cx="6577030" cy="539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575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DF44C-69A5-0AE4-E7A5-7FE840030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Bahnschrift" panose="020B0502040204020203" pitchFamily="34" charset="0"/>
              </a:rPr>
              <a:t>Some code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566DC-4D52-F3C1-0774-04AAF9E71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A2488-620E-4717-952D-4163044243D3}" type="datetime1">
              <a:rPr lang="en-GB" smtClean="0"/>
              <a:t>20/09/2023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1FDEEE-8515-BD3D-24E7-76A110CD2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24</a:t>
            </a:fld>
            <a:endParaRPr lang="en-GB" dirty="0"/>
          </a:p>
        </p:txBody>
      </p:sp>
      <p:pic>
        <p:nvPicPr>
          <p:cNvPr id="9" name="Content Placeholder 8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D35F40B3-884A-394F-3811-17E474878B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4654" y="1562372"/>
            <a:ext cx="10681106" cy="4411761"/>
          </a:xfrm>
        </p:spPr>
      </p:pic>
    </p:spTree>
    <p:extLst>
      <p:ext uri="{BB962C8B-B14F-4D97-AF65-F5344CB8AC3E}">
        <p14:creationId xmlns:p14="http://schemas.microsoft.com/office/powerpoint/2010/main" val="37794034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F4995-B3CE-9AB3-DEAF-A25BCDC51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PCA Contribution of Variables to Components</a:t>
            </a:r>
          </a:p>
        </p:txBody>
      </p:sp>
      <p:pic>
        <p:nvPicPr>
          <p:cNvPr id="7" name="Content Placeholder 6" descr="A graph of a bar graph&#10;&#10;Description automatically generated">
            <a:extLst>
              <a:ext uri="{FF2B5EF4-FFF2-40B4-BE49-F238E27FC236}">
                <a16:creationId xmlns:a16="http://schemas.microsoft.com/office/drawing/2014/main" id="{B4D3B83D-F392-CD13-CBDD-2282D649B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69908" y="1042905"/>
            <a:ext cx="5652184" cy="565218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DDD61-98F9-67CF-FA7C-521725C90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A2488-620E-4717-952D-4163044243D3}" type="datetime1">
              <a:rPr lang="en-GB" smtClean="0"/>
              <a:t>20/09/2023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9FB8AC-6F84-A19F-80EF-AEAFB165D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25</a:t>
            </a:fld>
            <a:endParaRPr lang="en-GB" dirty="0"/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43BD4F30-47C0-585D-1073-8B40FFA89FD1}"/>
              </a:ext>
            </a:extLst>
          </p:cNvPr>
          <p:cNvSpPr/>
          <p:nvPr/>
        </p:nvSpPr>
        <p:spPr>
          <a:xfrm>
            <a:off x="588963" y="1484313"/>
            <a:ext cx="2028825" cy="1514475"/>
          </a:xfrm>
          <a:prstGeom prst="cloud">
            <a:avLst/>
          </a:prstGeom>
          <a:solidFill>
            <a:schemeClr val="accent1"/>
          </a:solidFill>
          <a:ln w="6350"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Black          magic!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DCA13C-3C00-0E9E-6BC7-B0B416E6A892}"/>
              </a:ext>
            </a:extLst>
          </p:cNvPr>
          <p:cNvCxnSpPr/>
          <p:nvPr/>
        </p:nvCxnSpPr>
        <p:spPr>
          <a:xfrm flipV="1">
            <a:off x="2617788" y="1266825"/>
            <a:ext cx="963612" cy="514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48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15400-0EAF-6520-3A17-03C39F264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3599"/>
          </a:xfrm>
        </p:spPr>
        <p:txBody>
          <a:bodyPr anchor="t">
            <a:normAutofit/>
          </a:bodyPr>
          <a:lstStyle/>
          <a:p>
            <a:r>
              <a:rPr lang="en-GB" sz="3600" dirty="0">
                <a:latin typeface="Bahnschrift" panose="020B0502040204020203" pitchFamily="34" charset="0"/>
              </a:rPr>
              <a:t>Quick R code for PCA</a:t>
            </a:r>
          </a:p>
        </p:txBody>
      </p:sp>
      <p:pic>
        <p:nvPicPr>
          <p:cNvPr id="7" name="Content Placeholder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6A87F26-E59C-5D46-7DFB-37221BB03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6137" y="2095665"/>
            <a:ext cx="11879726" cy="3474818"/>
          </a:xfr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55CD5-70C2-FE4F-C33B-4577FC50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A40A2488-620E-4717-952D-4163044243D3}" type="datetime1">
              <a:rPr lang="en-GB" smtClean="0"/>
              <a:pPr>
                <a:spcAft>
                  <a:spcPts val="600"/>
                </a:spcAft>
              </a:pPr>
              <a:t>20/09/2023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2918F3-6AEB-45E6-D353-1EF3A7D5E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26</a:t>
            </a:fld>
            <a:endParaRPr lang="en-GB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C6FAA4F-8A06-AAD6-2F29-2BED00DE9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408" y="1153236"/>
            <a:ext cx="10535191" cy="53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4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BC3D4-86E3-420C-98B3-5790CE12A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7069A-1E86-2DC5-0EAA-86979A70C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>
                <a:solidFill>
                  <a:schemeClr val="bg1"/>
                </a:solidFill>
                <a:latin typeface="Bahnschrift" panose="020B0502040204020203" pitchFamily="34" charset="0"/>
              </a:rPr>
              <a:t>Grouping similar data points together and discover underlying patterns</a:t>
            </a:r>
          </a:p>
          <a:p>
            <a:r>
              <a:rPr lang="en-GB" sz="2800" dirty="0">
                <a:solidFill>
                  <a:schemeClr val="bg1"/>
                </a:solidFill>
                <a:latin typeface="Bahnschrift" panose="020B0502040204020203" pitchFamily="34" charset="0"/>
              </a:rPr>
              <a:t>What is a cluster?</a:t>
            </a:r>
          </a:p>
          <a:p>
            <a:pPr lvl="1"/>
            <a:r>
              <a:rPr lang="en-GB" sz="2400" dirty="0">
                <a:solidFill>
                  <a:schemeClr val="bg1"/>
                </a:solidFill>
                <a:latin typeface="Bahnschrift" panose="020B0502040204020203" pitchFamily="34" charset="0"/>
              </a:rPr>
              <a:t>Collection of data points aggregated together because of certain similarities</a:t>
            </a:r>
          </a:p>
          <a:p>
            <a:r>
              <a:rPr lang="en-GB" sz="2800" dirty="0">
                <a:solidFill>
                  <a:schemeClr val="bg1"/>
                </a:solidFill>
                <a:latin typeface="Bahnschrift" panose="020B0502040204020203" pitchFamily="34" charset="0"/>
              </a:rPr>
              <a:t>How is it useful for EDA and PCA? </a:t>
            </a:r>
          </a:p>
          <a:p>
            <a:pPr lvl="1"/>
            <a:r>
              <a:rPr lang="en-GB" sz="2400" dirty="0">
                <a:solidFill>
                  <a:schemeClr val="bg1"/>
                </a:solidFill>
                <a:latin typeface="Bahnschrift" panose="020B0502040204020203" pitchFamily="34" charset="0"/>
              </a:rPr>
              <a:t>Visualise how your data is distributed</a:t>
            </a:r>
          </a:p>
          <a:p>
            <a:pPr lvl="1"/>
            <a:r>
              <a:rPr lang="en-GB" sz="2400" dirty="0">
                <a:solidFill>
                  <a:schemeClr val="bg1"/>
                </a:solidFill>
                <a:latin typeface="Bahnschrift" panose="020B0502040204020203" pitchFamily="34" charset="0"/>
              </a:rPr>
              <a:t>Scatter plots with additional steps </a:t>
            </a:r>
          </a:p>
          <a:p>
            <a:endParaRPr lang="en-GB" sz="28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9507A-7986-FA50-563C-17449FA52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A2488-620E-4717-952D-4163044243D3}" type="datetime1">
              <a:rPr lang="en-GB" smtClean="0"/>
              <a:t>20/09/2023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3028D7-3778-4006-5934-4EC13DFE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0805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BC3D4-86E3-420C-98B3-5790CE12A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Bahnschrift" panose="020B0502040204020203" pitchFamily="34" charset="0"/>
              </a:rPr>
              <a:t>Clustering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9507A-7986-FA50-563C-17449FA52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A2488-620E-4717-952D-4163044243D3}" type="datetime1">
              <a:rPr lang="en-GB" smtClean="0"/>
              <a:t>20/09/2023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3028D7-3778-4006-5934-4EC13DFE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28</a:t>
            </a:fld>
            <a:endParaRPr lang="en-GB" dirty="0"/>
          </a:p>
        </p:txBody>
      </p:sp>
      <p:pic>
        <p:nvPicPr>
          <p:cNvPr id="7" name="Picture 6" descr="A diagram of a green circle and a green circle&#10;&#10;Description automatically generated">
            <a:extLst>
              <a:ext uri="{FF2B5EF4-FFF2-40B4-BE49-F238E27FC236}">
                <a16:creationId xmlns:a16="http://schemas.microsoft.com/office/drawing/2014/main" id="{A4FC5C7E-44A3-4875-5992-F99B0C317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54" y="1484313"/>
            <a:ext cx="11865305" cy="456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43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BC3D4-86E3-420C-98B3-5790CE12A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Bahnschrift" panose="020B0502040204020203" pitchFamily="34" charset="0"/>
              </a:rPr>
              <a:t>Clustering</a:t>
            </a:r>
            <a:endParaRPr lang="en-GB" dirty="0">
              <a:latin typeface="Bahnschrift" panose="020B05020402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9507A-7986-FA50-563C-17449FA52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A2488-620E-4717-952D-4163044243D3}" type="datetime1">
              <a:rPr lang="en-GB" smtClean="0"/>
              <a:t>20/09/2023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3028D7-3778-4006-5934-4EC13DFE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29</a:t>
            </a:fld>
            <a:endParaRPr lang="en-GB" dirty="0"/>
          </a:p>
        </p:txBody>
      </p:sp>
      <p:pic>
        <p:nvPicPr>
          <p:cNvPr id="6" name="Picture 5" descr="A green and grey dots&#10;&#10;Description automatically generated">
            <a:extLst>
              <a:ext uri="{FF2B5EF4-FFF2-40B4-BE49-F238E27FC236}">
                <a16:creationId xmlns:a16="http://schemas.microsoft.com/office/drawing/2014/main" id="{753C6F50-077D-0D91-3E24-C955F71D7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263" y="1235521"/>
            <a:ext cx="8099888" cy="549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9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field of hay&#10;&#10;Description automatically generated">
            <a:extLst>
              <a:ext uri="{FF2B5EF4-FFF2-40B4-BE49-F238E27FC236}">
                <a16:creationId xmlns:a16="http://schemas.microsoft.com/office/drawing/2014/main" id="{18497C2B-76CB-4B0F-2861-22797EFB6B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46"/>
          <a:stretch/>
        </p:blipFill>
        <p:spPr>
          <a:xfrm>
            <a:off x="1" y="331200"/>
            <a:ext cx="12191999" cy="6526800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445D791-CCB3-1E41-9275-846295D53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999" y="331200"/>
            <a:ext cx="6822000" cy="1804492"/>
          </a:xfrm>
        </p:spPr>
        <p:txBody>
          <a:bodyPr wrap="square" anchor="t">
            <a:normAutofit/>
          </a:bodyPr>
          <a:lstStyle/>
          <a:p>
            <a:r>
              <a:rPr lang="en-GB" sz="4400" dirty="0"/>
              <a:t>So much data, it stopped making sense!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3716D6-12A9-6848-9732-186C35C727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F6FFD22D-F364-4E9E-AF9D-75D698CDD634}" type="datetime1">
              <a:rPr lang="en-GB" smtClean="0"/>
              <a:pPr>
                <a:spcAft>
                  <a:spcPts val="600"/>
                </a:spcAft>
              </a:pPr>
              <a:t>20/09/2023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59EDD3-1818-064E-95C1-FCEF1BC9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3</a:t>
            </a:fld>
            <a:endParaRPr lang="en-GB"/>
          </a:p>
        </p:txBody>
      </p:sp>
      <p:pic>
        <p:nvPicPr>
          <p:cNvPr id="11" name="Picture 10" descr="A long metal object with a hole&#10;&#10;Description automatically generated">
            <a:extLst>
              <a:ext uri="{FF2B5EF4-FFF2-40B4-BE49-F238E27FC236}">
                <a16:creationId xmlns:a16="http://schemas.microsoft.com/office/drawing/2014/main" id="{00828460-9C49-700A-E8B2-57A0722C1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844953">
            <a:off x="4076787" y="2445203"/>
            <a:ext cx="2264579" cy="216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769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BC3D4-86E3-420C-98B3-5790CE12A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Bahnschrift" panose="020B0502040204020203" pitchFamily="34" charset="0"/>
              </a:rPr>
              <a:t>Why is clustering relevant for 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7069A-1E86-2DC5-0EAA-86979A70C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Bahnschrift" panose="020B0502040204020203" pitchFamily="34" charset="0"/>
              </a:rPr>
              <a:t>Medical diagnosis: Lets consider a medical dataset for diabetes with age, sex, </a:t>
            </a:r>
            <a:r>
              <a:rPr lang="en-GB" dirty="0" err="1">
                <a:solidFill>
                  <a:schemeClr val="bg1"/>
                </a:solidFill>
                <a:latin typeface="Bahnschrift" panose="020B0502040204020203" pitchFamily="34" charset="0"/>
              </a:rPr>
              <a:t>bmi</a:t>
            </a:r>
            <a:r>
              <a:rPr lang="en-GB" dirty="0">
                <a:solidFill>
                  <a:schemeClr val="bg1"/>
                </a:solidFill>
                <a:latin typeface="Bahnschrift" panose="020B0502040204020203" pitchFamily="34" charset="0"/>
              </a:rPr>
              <a:t>, HbA1C, family history, physical activity level, hypertension, fasting glucose levels</a:t>
            </a:r>
          </a:p>
          <a:p>
            <a:r>
              <a:rPr lang="en-GB" dirty="0">
                <a:solidFill>
                  <a:schemeClr val="bg1"/>
                </a:solidFill>
                <a:latin typeface="Bahnschrift" panose="020B0502040204020203" pitchFamily="34" charset="0"/>
              </a:rPr>
              <a:t>Can create 4 clusters for treatment plans</a:t>
            </a:r>
          </a:p>
          <a:p>
            <a:r>
              <a:rPr lang="en-GB" dirty="0">
                <a:solidFill>
                  <a:schemeClr val="bg1"/>
                </a:solidFill>
                <a:latin typeface="Bahnschrift" panose="020B0502040204020203" pitchFamily="34" charset="0"/>
              </a:rPr>
              <a:t>Cluster 1: </a:t>
            </a:r>
            <a:r>
              <a:rPr lang="en-US" dirty="0">
                <a:solidFill>
                  <a:schemeClr val="bg1"/>
                </a:solidFill>
                <a:latin typeface="Bahnschrift" panose="020B0502040204020203" pitchFamily="34" charset="0"/>
              </a:rPr>
              <a:t>Early Onset, High BMI, Sedentary Lifestyle</a:t>
            </a:r>
          </a:p>
          <a:p>
            <a:r>
              <a:rPr lang="en-US" dirty="0">
                <a:solidFill>
                  <a:schemeClr val="bg1"/>
                </a:solidFill>
                <a:latin typeface="Bahnschrift" panose="020B0502040204020203" pitchFamily="34" charset="0"/>
              </a:rPr>
              <a:t>Cluster 2: Moderate Onset, Family History, Moderately Active</a:t>
            </a:r>
          </a:p>
          <a:p>
            <a:r>
              <a:rPr lang="en-US" dirty="0">
                <a:solidFill>
                  <a:schemeClr val="bg1"/>
                </a:solidFill>
                <a:latin typeface="Bahnschrift" panose="020B0502040204020203" pitchFamily="34" charset="0"/>
              </a:rPr>
              <a:t>Cluster 3: Late Onset, Normal BMI, Highly Active</a:t>
            </a:r>
          </a:p>
          <a:p>
            <a:r>
              <a:rPr lang="en-US" dirty="0">
                <a:solidFill>
                  <a:schemeClr val="bg1"/>
                </a:solidFill>
                <a:latin typeface="Bahnschrift" panose="020B0502040204020203" pitchFamily="34" charset="0"/>
              </a:rPr>
              <a:t>Cluster 4: Complicated Cases, High HbA1c, Co-morbidities</a:t>
            </a:r>
            <a:endParaRPr lang="en-GB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9507A-7986-FA50-563C-17449FA52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A2488-620E-4717-952D-4163044243D3}" type="datetime1">
              <a:rPr lang="en-GB" smtClean="0"/>
              <a:t>20/09/2023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3028D7-3778-4006-5934-4EC13DFE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70805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F7EA4-BEA9-C36C-5467-A9AD2835A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2856" y="2372519"/>
            <a:ext cx="7126287" cy="2112961"/>
          </a:xfrm>
        </p:spPr>
        <p:txBody>
          <a:bodyPr/>
          <a:lstStyle/>
          <a:p>
            <a:r>
              <a:rPr lang="en-GB" sz="6000" dirty="0">
                <a:latin typeface="Bahnschrift" panose="020B0502040204020203" pitchFamily="34" charset="0"/>
              </a:rPr>
              <a:t>Codes and Practical Session to Follow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FB65A-A4BB-08CF-FBD8-EC330C4EB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A2488-620E-4717-952D-4163044243D3}" type="datetime1">
              <a:rPr lang="en-GB" smtClean="0"/>
              <a:t>20/09/2023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2B016F-8BF1-5F9C-4CE8-977719858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6381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6BE6C7-4B57-BA6D-B155-18A827411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3599"/>
          </a:xfrm>
        </p:spPr>
        <p:txBody>
          <a:bodyPr anchor="t">
            <a:normAutofit/>
          </a:bodyPr>
          <a:lstStyle/>
          <a:p>
            <a:r>
              <a:rPr lang="en-GB" dirty="0">
                <a:latin typeface="Bahnschrift" panose="020B0502040204020203" pitchFamily="34" charset="0"/>
              </a:rPr>
              <a:t>Is my data really useful?</a:t>
            </a:r>
          </a:p>
        </p:txBody>
      </p:sp>
      <p:pic>
        <p:nvPicPr>
          <p:cNvPr id="6" name="Video 5" descr="Computer Servers">
            <a:extLst>
              <a:ext uri="{FF2B5EF4-FFF2-40B4-BE49-F238E27FC236}">
                <a16:creationId xmlns:a16="http://schemas.microsoft.com/office/drawing/2014/main" id="{6254B041-539D-871B-9A6D-43755B85F2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3930" b="20838"/>
          <a:stretch/>
        </p:blipFill>
        <p:spPr>
          <a:xfrm>
            <a:off x="248565" y="1315453"/>
            <a:ext cx="11750774" cy="4986922"/>
          </a:xfrm>
          <a:prstGeom prst="rect">
            <a:avLst/>
          </a:prstGeom>
          <a:noFill/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B13941-EBB5-DA6A-E621-FFBDBF7717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60A4E1C7-F811-4F51-BDA9-17EBB9618420}" type="datetime1">
              <a:rPr lang="en-GB" smtClean="0"/>
              <a:pPr>
                <a:spcAft>
                  <a:spcPts val="600"/>
                </a:spcAft>
              </a:pPr>
              <a:t>20/09/2023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50E178-014F-1160-15A2-050CAC9D6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46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D590F-5984-4D68-1019-E206D9A84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Bahnschrift" panose="020B0502040204020203" pitchFamily="34" charset="0"/>
              </a:rPr>
              <a:t>Curse of Dimensionality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F2C43-B0A9-056E-8BE0-7CCC40CB5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462" y="1842484"/>
            <a:ext cx="10391438" cy="4394801"/>
          </a:xfrm>
        </p:spPr>
        <p:txBody>
          <a:bodyPr/>
          <a:lstStyle/>
          <a:p>
            <a:pPr marL="0" indent="0">
              <a:buNone/>
            </a:pPr>
            <a:r>
              <a:rPr lang="en-GB" sz="2800" dirty="0">
                <a:solidFill>
                  <a:schemeClr val="bg1"/>
                </a:solidFill>
                <a:latin typeface="Bahnschrift" panose="020B0502040204020203" pitchFamily="34" charset="0"/>
              </a:rPr>
              <a:t>As the number of features increases- </a:t>
            </a:r>
          </a:p>
          <a:p>
            <a:pPr marL="0" indent="0">
              <a:buNone/>
            </a:pPr>
            <a:r>
              <a:rPr lang="en-GB" sz="2800" dirty="0">
                <a:solidFill>
                  <a:schemeClr val="bg1"/>
                </a:solidFill>
                <a:latin typeface="Bahnschrift" panose="020B0502040204020203" pitchFamily="34" charset="0"/>
              </a:rPr>
              <a:t>	the data becomes increasingly sparse</a:t>
            </a:r>
          </a:p>
          <a:p>
            <a:pPr marL="0" indent="0">
              <a:buNone/>
            </a:pPr>
            <a:r>
              <a:rPr lang="en-GB" sz="2800" dirty="0">
                <a:solidFill>
                  <a:schemeClr val="bg1"/>
                </a:solidFill>
                <a:latin typeface="Bahnschrift" panose="020B0502040204020203" pitchFamily="34" charset="0"/>
              </a:rPr>
              <a:t>	computational complexity increases (exponentially)</a:t>
            </a:r>
          </a:p>
          <a:p>
            <a:pPr marL="0" indent="0">
              <a:buNone/>
            </a:pPr>
            <a:r>
              <a:rPr lang="en-GB" sz="2800" dirty="0">
                <a:solidFill>
                  <a:schemeClr val="bg1"/>
                </a:solidFill>
                <a:latin typeface="Bahnschrift" panose="020B0502040204020203" pitchFamily="34" charset="0"/>
              </a:rPr>
              <a:t>	overfitting increases</a:t>
            </a:r>
          </a:p>
          <a:p>
            <a:pPr marL="0" indent="0">
              <a:buNone/>
            </a:pPr>
            <a:r>
              <a:rPr lang="en-GB" sz="2800" dirty="0">
                <a:solidFill>
                  <a:schemeClr val="bg1"/>
                </a:solidFill>
                <a:latin typeface="Bahnschrift" panose="020B0502040204020203" pitchFamily="34" charset="0"/>
              </a:rPr>
              <a:t>	number of irrelevant features increases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04077-CCFF-84E8-4A6D-8BE2ADB50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A2488-620E-4717-952D-4163044243D3}" type="datetime1">
              <a:rPr lang="en-GB" smtClean="0"/>
              <a:t>20/09/2023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2558AF-B669-01B9-56E6-75A901AA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7714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D590F-5984-4D68-1019-E206D9A84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Bahnschrift" panose="020B0502040204020203" pitchFamily="34" charset="0"/>
              </a:rPr>
              <a:t>Remember the exploratory data analysis!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F2C43-B0A9-056E-8BE0-7CCC40CB5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2" y="1814512"/>
            <a:ext cx="11012488" cy="3228975"/>
          </a:xfrm>
        </p:spPr>
        <p:txBody>
          <a:bodyPr/>
          <a:lstStyle/>
          <a:p>
            <a:pPr marL="0" indent="0">
              <a:buNone/>
            </a:pPr>
            <a:r>
              <a:rPr lang="en-GB" sz="3000" dirty="0">
                <a:solidFill>
                  <a:schemeClr val="bg1"/>
                </a:solidFill>
                <a:latin typeface="Bahnschrift" panose="020B0502040204020203" pitchFamily="34" charset="0"/>
              </a:rPr>
              <a:t>Is the data very noisy?</a:t>
            </a:r>
          </a:p>
          <a:p>
            <a:pPr marL="0" indent="0">
              <a:buNone/>
            </a:pPr>
            <a:r>
              <a:rPr lang="en-GB" sz="3000" dirty="0">
                <a:solidFill>
                  <a:schemeClr val="bg1"/>
                </a:solidFill>
                <a:latin typeface="Bahnschrift" panose="020B0502040204020203" pitchFamily="34" charset="0"/>
              </a:rPr>
              <a:t>Are the dimensions too big?</a:t>
            </a:r>
          </a:p>
          <a:p>
            <a:pPr marL="0" indent="0">
              <a:buNone/>
            </a:pPr>
            <a:r>
              <a:rPr lang="en-GB" sz="3000" dirty="0">
                <a:solidFill>
                  <a:schemeClr val="bg1"/>
                </a:solidFill>
                <a:latin typeface="Bahnschrift" panose="020B0502040204020203" pitchFamily="34" charset="0"/>
              </a:rPr>
              <a:t>Make some pair plots, do the variables even have a relationship?</a:t>
            </a:r>
          </a:p>
          <a:p>
            <a:pPr marL="0" indent="0">
              <a:buNone/>
            </a:pPr>
            <a:r>
              <a:rPr lang="en-GB" sz="3000" dirty="0">
                <a:solidFill>
                  <a:schemeClr val="bg1"/>
                </a:solidFill>
                <a:latin typeface="Bahnschrift" panose="020B0502040204020203" pitchFamily="34" charset="0"/>
              </a:rPr>
              <a:t>For time series data- Does every second matter?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04077-CCFF-84E8-4A6D-8BE2ADB50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A2488-620E-4717-952D-4163044243D3}" type="datetime1">
              <a:rPr lang="en-GB" smtClean="0"/>
              <a:t>20/09/2023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2558AF-B669-01B9-56E6-75A901AA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6514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D590F-5984-4D68-1019-E206D9A84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Bahnschrift" panose="020B0502040204020203" pitchFamily="34" charset="0"/>
              </a:rPr>
              <a:t>Dimensionality</a:t>
            </a:r>
            <a:r>
              <a:rPr lang="en-GB" dirty="0">
                <a:latin typeface="Bahnschrift" panose="020B0502040204020203" pitchFamily="34" charset="0"/>
              </a:rPr>
              <a:t> Reduction	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0551CC9-3AEC-03E8-DBBA-883A98C2D3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3851" y="2461721"/>
            <a:ext cx="5879593" cy="2706907"/>
          </a:xfrm>
        </p:spPr>
        <p:txBody>
          <a:bodyPr/>
          <a:lstStyle/>
          <a:p>
            <a:r>
              <a:rPr lang="en-GB" sz="3600" dirty="0">
                <a:solidFill>
                  <a:schemeClr val="bg1"/>
                </a:solidFill>
                <a:latin typeface="Bahnschrift" panose="020B0502040204020203" pitchFamily="34" charset="0"/>
              </a:rPr>
              <a:t>Feature Selection</a:t>
            </a:r>
          </a:p>
          <a:p>
            <a:pPr lvl="1"/>
            <a:r>
              <a:rPr lang="en-GB" sz="3200" dirty="0">
                <a:solidFill>
                  <a:schemeClr val="bg1"/>
                </a:solidFill>
                <a:latin typeface="Bahnschrift" panose="020B0502040204020203" pitchFamily="34" charset="0"/>
              </a:rPr>
              <a:t>Select subset of relevant original features</a:t>
            </a:r>
          </a:p>
          <a:p>
            <a:pPr lvl="1"/>
            <a:r>
              <a:rPr lang="en-GB" sz="3200" dirty="0">
                <a:solidFill>
                  <a:schemeClr val="bg1"/>
                </a:solidFill>
                <a:latin typeface="Bahnschrift" panose="020B0502040204020203" pitchFamily="34" charset="0"/>
              </a:rPr>
              <a:t>Filters and clustering, wrapping and embedding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04077-CCFF-84E8-4A6D-8BE2ADB50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A2488-620E-4717-952D-4163044243D3}" type="datetime1">
              <a:rPr lang="en-GB" smtClean="0"/>
              <a:t>20/09/2023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2558AF-B669-01B9-56E6-75A901AA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pic>
        <p:nvPicPr>
          <p:cNvPr id="6" name="Picture 5" descr="A different colored squares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FB6DCC02-CAAA-5D4D-8B71-0C07B8C7D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49" y="2354303"/>
            <a:ext cx="5412828" cy="292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3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D590F-5984-4D68-1019-E206D9A84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ahnschrift" panose="020B0502040204020203" pitchFamily="34" charset="0"/>
              </a:rPr>
              <a:t>Dimensionality </a:t>
            </a:r>
            <a:r>
              <a:rPr lang="en-GB" sz="3600" dirty="0">
                <a:latin typeface="Bahnschrift" panose="020B0502040204020203" pitchFamily="34" charset="0"/>
              </a:rPr>
              <a:t>Reduction</a:t>
            </a:r>
            <a:r>
              <a:rPr lang="en-GB" dirty="0">
                <a:latin typeface="Bahnschrift" panose="020B0502040204020203" pitchFamily="34" charset="0"/>
              </a:rPr>
              <a:t>	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79729CB-7567-A14D-F43A-FACD791AA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8297" y="1680342"/>
            <a:ext cx="5356800" cy="4672800"/>
          </a:xfrm>
        </p:spPr>
        <p:txBody>
          <a:bodyPr/>
          <a:lstStyle/>
          <a:p>
            <a:r>
              <a:rPr lang="en-GB" sz="3600" dirty="0">
                <a:solidFill>
                  <a:schemeClr val="bg1"/>
                </a:solidFill>
                <a:latin typeface="Bahnschrift" panose="020B0502040204020203" pitchFamily="34" charset="0"/>
              </a:rPr>
              <a:t>Feature Extraction</a:t>
            </a:r>
          </a:p>
          <a:p>
            <a:pPr lvl="1"/>
            <a:r>
              <a:rPr lang="en-GB" sz="3200" dirty="0">
                <a:solidFill>
                  <a:schemeClr val="bg1"/>
                </a:solidFill>
                <a:latin typeface="Bahnschrift" panose="020B0502040204020203" pitchFamily="34" charset="0"/>
              </a:rPr>
              <a:t>Create new features by combining or transforming original features</a:t>
            </a:r>
          </a:p>
          <a:p>
            <a:pPr lvl="1"/>
            <a:r>
              <a:rPr lang="en-GB" sz="3200" dirty="0">
                <a:solidFill>
                  <a:schemeClr val="bg1"/>
                </a:solidFill>
                <a:latin typeface="Bahnschrift" panose="020B0502040204020203" pitchFamily="34" charset="0"/>
              </a:rPr>
              <a:t>Principal component analysis (PCA), linear discriminant analysis (LDA)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04077-CCFF-84E8-4A6D-8BE2ADB50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A2488-620E-4717-952D-4163044243D3}" type="datetime1">
              <a:rPr lang="en-GB" smtClean="0"/>
              <a:t>20/09/2023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2558AF-B669-01B9-56E6-75A901AA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pic>
        <p:nvPicPr>
          <p:cNvPr id="6" name="Picture 5" descr="A diagram of different colored squares and rectangles&#10;&#10;Description automatically generated">
            <a:extLst>
              <a:ext uri="{FF2B5EF4-FFF2-40B4-BE49-F238E27FC236}">
                <a16:creationId xmlns:a16="http://schemas.microsoft.com/office/drawing/2014/main" id="{F6E81078-553E-5B36-BDE1-E85517914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97" y="2193760"/>
            <a:ext cx="6252710" cy="35716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9D8C0A-9EBC-AA99-736B-9ECB0467EBDA}"/>
              </a:ext>
            </a:extLst>
          </p:cNvPr>
          <p:cNvSpPr txBox="1"/>
          <p:nvPr/>
        </p:nvSpPr>
        <p:spPr>
          <a:xfrm>
            <a:off x="5553075" y="6650851"/>
            <a:ext cx="6538557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000" b="0" dirty="0">
                <a:solidFill>
                  <a:schemeClr val="bg1"/>
                </a:solidFill>
                <a:latin typeface="+mn-lt"/>
              </a:rPr>
              <a:t>https://www.istockphoto.com/photo/simple-flow-chart-example-with-common-symbols-gm1256897191-368175306</a:t>
            </a:r>
          </a:p>
        </p:txBody>
      </p:sp>
    </p:spTree>
    <p:extLst>
      <p:ext uri="{BB962C8B-B14F-4D97-AF65-F5344CB8AC3E}">
        <p14:creationId xmlns:p14="http://schemas.microsoft.com/office/powerpoint/2010/main" val="391463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D590F-5984-4D68-1019-E206D9A84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Bahnschrift" panose="020B0502040204020203" pitchFamily="34" charset="0"/>
              </a:rPr>
              <a:t>How to visualise feature relationships?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F2C43-B0A9-056E-8BE0-7CCC40CB5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605" y="1784856"/>
            <a:ext cx="6373311" cy="3657182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Bahnschrift" panose="020B0502040204020203" pitchFamily="34" charset="0"/>
              </a:rPr>
              <a:t>EDA techniques help- box plots, pair plots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Bahnschrift" panose="020B0502040204020203" pitchFamily="34" charset="0"/>
              </a:rPr>
              <a:t>Correlation matrix- How strong is the linear relationship between different variables? 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Bahnschrift" panose="020B0502040204020203" pitchFamily="34" charset="0"/>
              </a:rPr>
              <a:t>Can help reduce features used 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Bahnschrift" panose="020B0502040204020203" pitchFamily="34" charset="0"/>
              </a:rPr>
              <a:t>Can help reduce multicollinearity (independent variables having high correlation)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04077-CCFF-84E8-4A6D-8BE2ADB50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A2488-620E-4717-952D-4163044243D3}" type="datetime1">
              <a:rPr lang="en-GB" smtClean="0"/>
              <a:t>20/09/2023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2558AF-B669-01B9-56E6-75A901AA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pic>
        <p:nvPicPr>
          <p:cNvPr id="7" name="Picture 6" descr="A chart of different colored squares&#10;&#10;Description automatically generated">
            <a:extLst>
              <a:ext uri="{FF2B5EF4-FFF2-40B4-BE49-F238E27FC236}">
                <a16:creationId xmlns:a16="http://schemas.microsoft.com/office/drawing/2014/main" id="{6248DCC7-2B5C-4155-FBED-A907BAC81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253" y="1484313"/>
            <a:ext cx="4944165" cy="42582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F69A76-1ED2-F62E-64DB-4CC517C9A57F}"/>
              </a:ext>
            </a:extLst>
          </p:cNvPr>
          <p:cNvSpPr txBox="1"/>
          <p:nvPr/>
        </p:nvSpPr>
        <p:spPr>
          <a:xfrm>
            <a:off x="5069305" y="6569358"/>
            <a:ext cx="7006726" cy="307777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pPr>
              <a:spcBef>
                <a:spcPct val="0"/>
              </a:spcBef>
            </a:pPr>
            <a:r>
              <a:rPr lang="en-GB" sz="1000" dirty="0">
                <a:solidFill>
                  <a:schemeClr val="bg1"/>
                </a:solidFill>
                <a:latin typeface="Bahnschrift" panose="020B0502040204020203" pitchFamily="34" charset="0"/>
              </a:rPr>
              <a:t>https://www.vertica.com/blog/in-database-machine-learning-2-calculate-a-correlation-matrix-a-data-exploration-post/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10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3988444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23">
      <a:dk1>
        <a:srgbClr val="000000"/>
      </a:dk1>
      <a:lt1>
        <a:srgbClr val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C73028"/>
      </a:accent3>
      <a:accent4>
        <a:srgbClr val="415570"/>
      </a:accent4>
      <a:accent5>
        <a:srgbClr val="197F8E"/>
      </a:accent5>
      <a:accent6>
        <a:srgbClr val="4B8324"/>
      </a:accent6>
      <a:hlink>
        <a:srgbClr val="A31D20"/>
      </a:hlink>
      <a:folHlink>
        <a:srgbClr val="000000"/>
      </a:folHlink>
    </a:clrScheme>
    <a:fontScheme name="KU 2023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">
          <a:solidFill>
            <a:schemeClr val="accent1"/>
          </a:solidFill>
        </a:ln>
      </a:spPr>
      <a:bodyPr wrap="square" rtlCol="0" anchor="ctr">
        <a:noAutofit/>
      </a:bodyPr>
      <a:lstStyle>
        <a:defPPr algn="l">
          <a:defRPr sz="2400" dirty="0" err="1" smtClean="0">
            <a:solidFill>
              <a:schemeClr val="bg1"/>
            </a:solidFill>
          </a:defRPr>
        </a:defPPr>
      </a:lstStyle>
    </a:spDef>
    <a:txDef>
      <a:spPr/>
      <a:bodyPr vert="horz" wrap="square" lIns="0" tIns="0" rIns="0" bIns="0" rtlCol="0" anchor="t" anchorCtr="0">
        <a:sp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sz="2400" b="0" dirty="0" smtClean="0">
            <a:solidFill>
              <a:schemeClr val="tx1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lank.potx" id="{1518BBE5-3494-4B84-93BD-34B0A81B29C5}" vid="{78B150BD-D209-4E97-850E-DA1261543229}"/>
    </a:ext>
  </a:extLst>
</a:theme>
</file>

<file path=ppt/theme/theme2.xml><?xml version="1.0" encoding="utf-8"?>
<a:theme xmlns:a="http://schemas.openxmlformats.org/drawingml/2006/main" name="Office Theme">
  <a:themeElements>
    <a:clrScheme name="KU 2023">
      <a:dk1>
        <a:srgbClr val="000000"/>
      </a:dk1>
      <a:lt1>
        <a:srgbClr val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C73028"/>
      </a:accent3>
      <a:accent4>
        <a:srgbClr val="415570"/>
      </a:accent4>
      <a:accent5>
        <a:srgbClr val="197F8E"/>
      </a:accent5>
      <a:accent6>
        <a:srgbClr val="4B8324"/>
      </a:accent6>
      <a:hlink>
        <a:srgbClr val="A31D20"/>
      </a:hlink>
      <a:folHlink>
        <a:srgbClr val="000000"/>
      </a:folHlink>
    </a:clrScheme>
    <a:fontScheme name="KU 2023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U 2023">
      <a:dk1>
        <a:srgbClr val="000000"/>
      </a:dk1>
      <a:lt1>
        <a:srgbClr val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C73028"/>
      </a:accent3>
      <a:accent4>
        <a:srgbClr val="415570"/>
      </a:accent4>
      <a:accent5>
        <a:srgbClr val="197F8E"/>
      </a:accent5>
      <a:accent6>
        <a:srgbClr val="4B8324"/>
      </a:accent6>
      <a:hlink>
        <a:srgbClr val="A31D20"/>
      </a:hlink>
      <a:folHlink>
        <a:srgbClr val="000000"/>
      </a:folHlink>
    </a:clrScheme>
    <a:fontScheme name="KU 2023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6a2630e2-1ac5-455e-8217-0156b1936a76}" enabled="1" method="Standard" siteId="{a3927f91-cda1-4696-af89-8c9f1ceffa91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1402</TotalTime>
  <Words>869</Words>
  <Application>Microsoft Office PowerPoint</Application>
  <PresentationFormat>Widescreen</PresentationFormat>
  <Paragraphs>219</Paragraphs>
  <Slides>31</Slides>
  <Notes>31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Bahnschrift</vt:lpstr>
      <vt:lpstr>Microsoft New Tai Lue</vt:lpstr>
      <vt:lpstr>Brugerdefineret design</vt:lpstr>
      <vt:lpstr>PowerPoint Presentation</vt:lpstr>
      <vt:lpstr>PowerPoint Presentation</vt:lpstr>
      <vt:lpstr>So much data, it stopped making sense!</vt:lpstr>
      <vt:lpstr>Is my data really useful?</vt:lpstr>
      <vt:lpstr>Curse of Dimensionality</vt:lpstr>
      <vt:lpstr>Remember the exploratory data analysis!</vt:lpstr>
      <vt:lpstr>Dimensionality Reduction </vt:lpstr>
      <vt:lpstr>Dimensionality Reduction </vt:lpstr>
      <vt:lpstr>How to visualise feature relationships? </vt:lpstr>
      <vt:lpstr>What do you observe?</vt:lpstr>
      <vt:lpstr>Quick R code for plotting correlation matrix</vt:lpstr>
      <vt:lpstr>Quick R code for plotting correlation matrix</vt:lpstr>
      <vt:lpstr>Principal Component Analysis </vt:lpstr>
      <vt:lpstr>Principal Component Analysis- Steps </vt:lpstr>
      <vt:lpstr>Step 1- Cleaning data</vt:lpstr>
      <vt:lpstr>Principal Component Analysis- Steps </vt:lpstr>
      <vt:lpstr>Step 2- Covariance Matrix</vt:lpstr>
      <vt:lpstr>Some code</vt:lpstr>
      <vt:lpstr>Principal Component Analysis- Steps </vt:lpstr>
      <vt:lpstr>Step 2- Applying PCA</vt:lpstr>
      <vt:lpstr>Some code</vt:lpstr>
      <vt:lpstr>Principal Component Analysis- Steps </vt:lpstr>
      <vt:lpstr>Step 3- Visualising PCA Results</vt:lpstr>
      <vt:lpstr>Some code</vt:lpstr>
      <vt:lpstr>PCA Contribution of Variables to Components</vt:lpstr>
      <vt:lpstr>Quick R code for PCA</vt:lpstr>
      <vt:lpstr>Clustering</vt:lpstr>
      <vt:lpstr>Clustering</vt:lpstr>
      <vt:lpstr>Clustering</vt:lpstr>
      <vt:lpstr>Why is clustering relevant for me?</vt:lpstr>
      <vt:lpstr>Codes and Practical Session to Follow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Kaustubh Sanjay Chakradeo</dc:creator>
  <cp:lastModifiedBy>Kaustubh Sanjay Chakradeo</cp:lastModifiedBy>
  <cp:revision>16</cp:revision>
  <dcterms:created xsi:type="dcterms:W3CDTF">2023-09-14T09:17:45Z</dcterms:created>
  <dcterms:modified xsi:type="dcterms:W3CDTF">2023-09-20T12:09:47Z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MSIP_Label_6a2630e2-1ac5-455e-8217-0156b1936a76_Enabled">
    <vt:lpwstr>true</vt:lpwstr>
  </property>
  <property fmtid="{D5CDD505-2E9C-101B-9397-08002B2CF9AE}" pid="4" name="MSIP_Label_6a2630e2-1ac5-455e-8217-0156b1936a76_SetDate">
    <vt:lpwstr>2023-09-14T09:18:14Z</vt:lpwstr>
  </property>
  <property fmtid="{D5CDD505-2E9C-101B-9397-08002B2CF9AE}" pid="5" name="MSIP_Label_6a2630e2-1ac5-455e-8217-0156b1936a76_Method">
    <vt:lpwstr>Standard</vt:lpwstr>
  </property>
  <property fmtid="{D5CDD505-2E9C-101B-9397-08002B2CF9AE}" pid="6" name="MSIP_Label_6a2630e2-1ac5-455e-8217-0156b1936a76_Name">
    <vt:lpwstr>Notclass</vt:lpwstr>
  </property>
  <property fmtid="{D5CDD505-2E9C-101B-9397-08002B2CF9AE}" pid="7" name="MSIP_Label_6a2630e2-1ac5-455e-8217-0156b1936a76_SiteId">
    <vt:lpwstr>a3927f91-cda1-4696-af89-8c9f1ceffa91</vt:lpwstr>
  </property>
  <property fmtid="{D5CDD505-2E9C-101B-9397-08002B2CF9AE}" pid="8" name="MSIP_Label_6a2630e2-1ac5-455e-8217-0156b1936a76_ActionId">
    <vt:lpwstr>21df16fa-91fc-4e0c-b3a8-4606ec05bf75</vt:lpwstr>
  </property>
  <property fmtid="{D5CDD505-2E9C-101B-9397-08002B2CF9AE}" pid="9" name="MSIP_Label_6a2630e2-1ac5-455e-8217-0156b1936a76_ContentBits">
    <vt:lpwstr>0</vt:lpwstr>
  </property>
</Properties>
</file>